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39752" y="1556792"/>
            <a:ext cx="54726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800" b="1" i="1" dirty="0" smtClean="0">
                <a:solidFill>
                  <a:srgbClr val="003300"/>
                </a:solidFill>
                <a:latin typeface="Georgia" pitchFamily="18" charset="0"/>
              </a:rPr>
              <a:t>Великі українці сучасності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rogozivschool.at.ua/simvol1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218" b="8648"/>
          <a:stretch>
            <a:fillRect/>
          </a:stretch>
        </p:blipFill>
        <p:spPr bwMode="auto">
          <a:xfrm>
            <a:off x="0" y="4913784"/>
            <a:ext cx="9144000" cy="194421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11560" y="188640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>
                <a:solidFill>
                  <a:srgbClr val="003300"/>
                </a:solidFill>
                <a:latin typeface="Georgia" pitchFamily="18" charset="0"/>
              </a:rPr>
              <a:t>Віталій</a:t>
            </a:r>
            <a:r>
              <a:rPr lang="ru-RU" sz="2800" dirty="0" smtClean="0">
                <a:solidFill>
                  <a:srgbClr val="003300"/>
                </a:solidFill>
                <a:latin typeface="Georgia" pitchFamily="18" charset="0"/>
              </a:rPr>
              <a:t> </a:t>
            </a:r>
            <a:r>
              <a:rPr lang="ru-RU" sz="2800" dirty="0" err="1" smtClean="0">
                <a:solidFill>
                  <a:srgbClr val="003300"/>
                </a:solidFill>
                <a:latin typeface="Georgia" pitchFamily="18" charset="0"/>
              </a:rPr>
              <a:t>Володимирович</a:t>
            </a:r>
            <a:r>
              <a:rPr lang="ru-RU" sz="2800" dirty="0" smtClean="0">
                <a:solidFill>
                  <a:srgbClr val="003300"/>
                </a:solidFill>
                <a:latin typeface="Georgia" pitchFamily="18" charset="0"/>
              </a:rPr>
              <a:t> </a:t>
            </a:r>
            <a:r>
              <a:rPr lang="ru-RU" sz="2800" dirty="0" err="1" smtClean="0">
                <a:solidFill>
                  <a:srgbClr val="003300"/>
                </a:solidFill>
                <a:latin typeface="Georgia" pitchFamily="18" charset="0"/>
              </a:rPr>
              <a:t>Кличко</a:t>
            </a:r>
            <a:endParaRPr lang="ru-RU" sz="2800" dirty="0">
              <a:solidFill>
                <a:srgbClr val="003300"/>
              </a:solidFill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64704"/>
            <a:ext cx="9144000" cy="4093428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err="1" smtClean="0">
                <a:latin typeface="Georgia" pitchFamily="18" charset="0"/>
              </a:rPr>
              <a:t>Народився</a:t>
            </a:r>
            <a:r>
              <a:rPr lang="ru-RU" sz="2000" dirty="0" smtClean="0">
                <a:latin typeface="Georgia" pitchFamily="18" charset="0"/>
              </a:rPr>
              <a:t> 19 </a:t>
            </a:r>
            <a:r>
              <a:rPr lang="ru-RU" sz="2000" dirty="0" err="1" smtClean="0">
                <a:latin typeface="Georgia" pitchFamily="18" charset="0"/>
              </a:rPr>
              <a:t>липня</a:t>
            </a:r>
            <a:r>
              <a:rPr lang="ru-RU" sz="2000" dirty="0" smtClean="0">
                <a:latin typeface="Georgia" pitchFamily="18" charset="0"/>
              </a:rPr>
              <a:t> 1971 року, в </a:t>
            </a:r>
            <a:r>
              <a:rPr lang="ru-RU" sz="2000" dirty="0" err="1" smtClean="0">
                <a:latin typeface="Georgia" pitchFamily="18" charset="0"/>
              </a:rPr>
              <a:t>селі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Біловодське</a:t>
            </a:r>
            <a:r>
              <a:rPr lang="ru-RU" sz="2000" dirty="0" smtClean="0">
                <a:latin typeface="Georgia" pitchFamily="18" charset="0"/>
              </a:rPr>
              <a:t>, </a:t>
            </a:r>
            <a:r>
              <a:rPr lang="ru-RU" sz="2000" dirty="0" err="1" smtClean="0">
                <a:latin typeface="Georgia" pitchFamily="18" charset="0"/>
              </a:rPr>
              <a:t>Киргизія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 В 1995 </a:t>
            </a:r>
            <a:r>
              <a:rPr lang="ru-RU" sz="2000" dirty="0" err="1" smtClean="0">
                <a:latin typeface="Georgia" pitchFamily="18" charset="0"/>
              </a:rPr>
              <a:t>році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Віталій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закінчив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Переяслав-Хмельницький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педагогічний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інститут</a:t>
            </a:r>
            <a:r>
              <a:rPr lang="ru-RU" sz="2000" dirty="0" smtClean="0">
                <a:latin typeface="Georgia" pitchFamily="18" charset="0"/>
              </a:rPr>
              <a:t>, </a:t>
            </a:r>
            <a:r>
              <a:rPr lang="ru-RU" sz="2000" dirty="0" err="1" smtClean="0">
                <a:latin typeface="Georgia" pitchFamily="18" charset="0"/>
              </a:rPr>
              <a:t>далі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вчився</a:t>
            </a:r>
            <a:r>
              <a:rPr lang="ru-RU" sz="2000" dirty="0" smtClean="0">
                <a:latin typeface="Georgia" pitchFamily="18" charset="0"/>
              </a:rPr>
              <a:t> в </a:t>
            </a:r>
            <a:r>
              <a:rPr lang="ru-RU" sz="2000" dirty="0" err="1" smtClean="0">
                <a:latin typeface="Georgia" pitchFamily="18" charset="0"/>
              </a:rPr>
              <a:t>аспірантурі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Національного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університету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фізичної</a:t>
            </a:r>
            <a:r>
              <a:rPr lang="ru-RU" sz="2000" dirty="0" smtClean="0">
                <a:latin typeface="Georgia" pitchFamily="18" charset="0"/>
              </a:rPr>
              <a:t> культури і спорту </a:t>
            </a:r>
            <a:r>
              <a:rPr lang="ru-RU" sz="2000" dirty="0" err="1" smtClean="0">
                <a:latin typeface="Georgia" pitchFamily="18" charset="0"/>
              </a:rPr>
              <a:t>України</a:t>
            </a:r>
            <a:r>
              <a:rPr lang="ru-RU" sz="2000" dirty="0" smtClean="0">
                <a:latin typeface="Georgia" pitchFamily="18" charset="0"/>
              </a:rPr>
              <a:t>, </a:t>
            </a:r>
            <a:r>
              <a:rPr lang="ru-RU" sz="2000" dirty="0" err="1" smtClean="0">
                <a:latin typeface="Georgia" pitchFamily="18" charset="0"/>
              </a:rPr>
              <a:t>захистив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кандидатську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дисертацію</a:t>
            </a:r>
            <a:r>
              <a:rPr lang="ru-RU" sz="2000" dirty="0" smtClean="0">
                <a:latin typeface="Georgia" pitchFamily="18" charset="0"/>
              </a:rPr>
              <a:t> по </a:t>
            </a:r>
            <a:r>
              <a:rPr lang="ru-RU" sz="2000" dirty="0" err="1" smtClean="0">
                <a:latin typeface="Georgia" pitchFamily="18" charset="0"/>
              </a:rPr>
              <a:t>темі</a:t>
            </a:r>
            <a:r>
              <a:rPr lang="ru-RU" sz="2000" dirty="0" smtClean="0">
                <a:latin typeface="Georgia" pitchFamily="18" charset="0"/>
              </a:rPr>
              <a:t>: "Бокс: </a:t>
            </a:r>
            <a:r>
              <a:rPr lang="ru-RU" sz="2000" dirty="0" err="1" smtClean="0">
                <a:latin typeface="Georgia" pitchFamily="18" charset="0"/>
              </a:rPr>
              <a:t>теорія</a:t>
            </a:r>
            <a:r>
              <a:rPr lang="ru-RU" sz="2000" dirty="0" smtClean="0">
                <a:latin typeface="Georgia" pitchFamily="18" charset="0"/>
              </a:rPr>
              <a:t> і методика спортивного </a:t>
            </a:r>
            <a:r>
              <a:rPr lang="ru-RU" sz="2000" dirty="0" err="1" smtClean="0">
                <a:latin typeface="Georgia" pitchFamily="18" charset="0"/>
              </a:rPr>
              <a:t>відбору</a:t>
            </a:r>
            <a:r>
              <a:rPr lang="ru-RU" sz="2000" dirty="0" smtClean="0">
                <a:latin typeface="Georgia" pitchFamily="18" charset="0"/>
              </a:rPr>
              <a:t>» .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 </a:t>
            </a:r>
            <a:r>
              <a:rPr lang="ru-RU" sz="2000" dirty="0" smtClean="0">
                <a:latin typeface="Georgia" pitchFamily="18" charset="0"/>
              </a:rPr>
              <a:t>Відомий, як </a:t>
            </a:r>
            <a:r>
              <a:rPr lang="ru-RU" sz="2000" dirty="0" err="1" smtClean="0">
                <a:latin typeface="Georgia" pitchFamily="18" charset="0"/>
              </a:rPr>
              <a:t>український</a:t>
            </a:r>
            <a:r>
              <a:rPr lang="ru-RU" sz="2000" dirty="0" smtClean="0">
                <a:latin typeface="Georgia" pitchFamily="18" charset="0"/>
              </a:rPr>
              <a:t> боксер </a:t>
            </a:r>
            <a:r>
              <a:rPr lang="ru-RU" sz="2000" dirty="0" err="1" smtClean="0">
                <a:latin typeface="Georgia" pitchFamily="18" charset="0"/>
              </a:rPr>
              <a:t>суперважкої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вагової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категорії</a:t>
            </a:r>
            <a:r>
              <a:rPr lang="ru-RU" sz="2000" dirty="0" smtClean="0">
                <a:latin typeface="Georgia" pitchFamily="18" charset="0"/>
              </a:rPr>
              <a:t>, </a:t>
            </a:r>
            <a:r>
              <a:rPr lang="ru-RU" sz="2000" dirty="0" err="1" smtClean="0">
                <a:latin typeface="Georgia" pitchFamily="18" charset="0"/>
              </a:rPr>
              <a:t>шестикратний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володар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титулів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чемпіона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світу</a:t>
            </a:r>
            <a:r>
              <a:rPr lang="ru-RU" sz="2000" dirty="0" smtClean="0">
                <a:latin typeface="Georgia" pitchFamily="18" charset="0"/>
              </a:rPr>
              <a:t> за </a:t>
            </a:r>
            <a:r>
              <a:rPr lang="ru-RU" sz="2000" dirty="0" err="1" smtClean="0">
                <a:latin typeface="Georgia" pitchFamily="18" charset="0"/>
              </a:rPr>
              <a:t>версіями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різних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організацій</a:t>
            </a:r>
            <a:r>
              <a:rPr lang="ru-RU" sz="2000" dirty="0" smtClean="0">
                <a:latin typeface="Georgia" pitchFamily="18" charset="0"/>
              </a:rPr>
              <a:t> по </a:t>
            </a:r>
            <a:r>
              <a:rPr lang="ru-RU" sz="2000" dirty="0" err="1" smtClean="0">
                <a:latin typeface="Georgia" pitchFamily="18" charset="0"/>
              </a:rPr>
              <a:t>кікбоксингу</a:t>
            </a:r>
            <a:r>
              <a:rPr lang="ru-RU" sz="2000" dirty="0" smtClean="0">
                <a:latin typeface="Georgia" pitchFamily="18" charset="0"/>
              </a:rPr>
              <a:t>, </a:t>
            </a:r>
            <a:r>
              <a:rPr lang="ru-RU" sz="2000" dirty="0" err="1" smtClean="0">
                <a:latin typeface="Georgia" pitchFamily="18" charset="0"/>
              </a:rPr>
              <a:t>триразовий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чемпіон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України</a:t>
            </a:r>
            <a:r>
              <a:rPr lang="ru-RU" sz="2000" dirty="0" smtClean="0">
                <a:latin typeface="Georgia" pitchFamily="18" charset="0"/>
              </a:rPr>
              <a:t> з боксу </a:t>
            </a:r>
            <a:r>
              <a:rPr lang="ru-RU" sz="2000" dirty="0" err="1" smtClean="0">
                <a:latin typeface="Georgia" pitchFamily="18" charset="0"/>
              </a:rPr>
              <a:t>серед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любителів</a:t>
            </a:r>
            <a:r>
              <a:rPr lang="ru-RU" sz="2000" dirty="0" smtClean="0">
                <a:latin typeface="Georgia" pitchFamily="18" charset="0"/>
              </a:rPr>
              <a:t>, </a:t>
            </a:r>
            <a:r>
              <a:rPr lang="ru-RU" sz="2000" dirty="0" err="1" smtClean="0">
                <a:latin typeface="Georgia" pitchFamily="18" charset="0"/>
              </a:rPr>
              <a:t>чемпіон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світу</a:t>
            </a:r>
            <a:r>
              <a:rPr lang="ru-RU" sz="2000" dirty="0" smtClean="0">
                <a:latin typeface="Georgia" pitchFamily="18" charset="0"/>
              </a:rPr>
              <a:t> з боксу </a:t>
            </a:r>
            <a:r>
              <a:rPr lang="ru-RU" sz="2000" dirty="0" err="1" smtClean="0">
                <a:latin typeface="Georgia" pitchFamily="18" charset="0"/>
              </a:rPr>
              <a:t>серед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професіоналів</a:t>
            </a:r>
            <a:r>
              <a:rPr lang="ru-RU" sz="2000" dirty="0" smtClean="0">
                <a:latin typeface="Georgia" pitchFamily="18" charset="0"/>
              </a:rPr>
              <a:t> за </a:t>
            </a:r>
            <a:r>
              <a:rPr lang="ru-RU" sz="2000" dirty="0" err="1" smtClean="0">
                <a:latin typeface="Georgia" pitchFamily="18" charset="0"/>
              </a:rPr>
              <a:t>версією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en-GB" sz="2000" dirty="0" smtClean="0">
                <a:latin typeface="Georgia" pitchFamily="18" charset="0"/>
              </a:rPr>
              <a:t>WBO (1999-2000) </a:t>
            </a:r>
            <a:r>
              <a:rPr lang="ru-RU" sz="2000" dirty="0" smtClean="0">
                <a:latin typeface="Georgia" pitchFamily="18" charset="0"/>
              </a:rPr>
              <a:t>і </a:t>
            </a:r>
            <a:r>
              <a:rPr lang="en-GB" sz="2000" dirty="0" smtClean="0">
                <a:latin typeface="Georgia" pitchFamily="18" charset="0"/>
              </a:rPr>
              <a:t>WBC (2004-2005 ). </a:t>
            </a:r>
            <a:endParaRPr lang="uk-UA" sz="2000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У </a:t>
            </a:r>
            <a:r>
              <a:rPr lang="ru-RU" sz="2000" dirty="0" err="1" smtClean="0">
                <a:latin typeface="Georgia" pitchFamily="18" charset="0"/>
              </a:rPr>
              <a:t>листопаді</a:t>
            </a:r>
            <a:r>
              <a:rPr lang="ru-RU" sz="2000" dirty="0" smtClean="0">
                <a:latin typeface="Georgia" pitchFamily="18" charset="0"/>
              </a:rPr>
              <a:t> 2005 року </a:t>
            </a:r>
            <a:r>
              <a:rPr lang="ru-RU" sz="2000" dirty="0" err="1" smtClean="0">
                <a:latin typeface="Georgia" pitchFamily="18" charset="0"/>
              </a:rPr>
              <a:t>Віталій</a:t>
            </a:r>
            <a:r>
              <a:rPr lang="ru-RU" sz="2000" dirty="0" smtClean="0">
                <a:latin typeface="Georgia" pitchFamily="18" charset="0"/>
              </a:rPr>
              <a:t> заявив про </a:t>
            </a:r>
            <a:r>
              <a:rPr lang="ru-RU" sz="2000" dirty="0" err="1" smtClean="0">
                <a:latin typeface="Georgia" pitchFamily="18" charset="0"/>
              </a:rPr>
              <a:t>завершення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спортивної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кар'єри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В 2007 — про </a:t>
            </a:r>
            <a:r>
              <a:rPr lang="ru-RU" sz="2000" dirty="0" err="1" smtClean="0">
                <a:latin typeface="Georgia" pitchFamily="18" charset="0"/>
              </a:rPr>
              <a:t>її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відновлення</a:t>
            </a:r>
            <a:r>
              <a:rPr lang="ru-RU" sz="2000" dirty="0" smtClean="0">
                <a:latin typeface="Georgia" pitchFamily="18" charset="0"/>
              </a:rPr>
              <a:t>. </a:t>
            </a:r>
            <a:r>
              <a:rPr lang="ru-RU" sz="2000" dirty="0" err="1" smtClean="0">
                <a:latin typeface="Georgia" pitchFamily="18" charset="0"/>
              </a:rPr>
              <a:t>Він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займається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політикою</a:t>
            </a:r>
            <a:r>
              <a:rPr lang="ru-RU" sz="2000" dirty="0" smtClean="0">
                <a:latin typeface="Georgia" pitchFamily="18" charset="0"/>
              </a:rPr>
              <a:t>, </a:t>
            </a:r>
            <a:r>
              <a:rPr lang="ru-RU" sz="2000" dirty="0" err="1" smtClean="0">
                <a:latin typeface="Georgia" pitchFamily="18" charset="0"/>
              </a:rPr>
              <a:t>очолює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фракцію</a:t>
            </a:r>
            <a:r>
              <a:rPr lang="ru-RU" sz="2000" dirty="0" smtClean="0">
                <a:latin typeface="Georgia" pitchFamily="18" charset="0"/>
              </a:rPr>
              <a:t> "Блок </a:t>
            </a:r>
            <a:r>
              <a:rPr lang="ru-RU" sz="2000" dirty="0" err="1" smtClean="0">
                <a:latin typeface="Georgia" pitchFamily="18" charset="0"/>
              </a:rPr>
              <a:t>Віталія</a:t>
            </a:r>
            <a:r>
              <a:rPr lang="ru-RU" sz="2000" dirty="0" smtClean="0">
                <a:latin typeface="Georgia" pitchFamily="18" charset="0"/>
              </a:rPr>
              <a:t> Кличка" в </a:t>
            </a:r>
            <a:r>
              <a:rPr lang="ru-RU" sz="2000" dirty="0" err="1" smtClean="0">
                <a:latin typeface="Georgia" pitchFamily="18" charset="0"/>
              </a:rPr>
              <a:t>Київраді</a:t>
            </a:r>
            <a:r>
              <a:rPr lang="ru-RU" sz="2000" dirty="0" smtClean="0">
                <a:latin typeface="Georgia" pitchFamily="18" charset="0"/>
              </a:rPr>
              <a:t>. </a:t>
            </a:r>
            <a:endParaRPr lang="ru-RU" sz="20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rogozivschool.at.ua/simvol1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218" b="8648"/>
          <a:stretch>
            <a:fillRect/>
          </a:stretch>
        </p:blipFill>
        <p:spPr bwMode="auto">
          <a:xfrm>
            <a:off x="0" y="4913784"/>
            <a:ext cx="9144000" cy="194421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501675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З </a:t>
            </a:r>
            <a:r>
              <a:rPr lang="ru-RU" sz="2000" dirty="0" err="1" smtClean="0">
                <a:latin typeface="Georgia" pitchFamily="18" charset="0"/>
              </a:rPr>
              <a:t>жовтня</a:t>
            </a:r>
            <a:r>
              <a:rPr lang="ru-RU" sz="2000" dirty="0" smtClean="0">
                <a:latin typeface="Georgia" pitchFamily="18" charset="0"/>
              </a:rPr>
              <a:t> 2006 року </a:t>
            </a:r>
            <a:r>
              <a:rPr lang="ru-RU" sz="2000" dirty="0" err="1" smtClean="0">
                <a:latin typeface="Georgia" pitchFamily="18" charset="0"/>
              </a:rPr>
              <a:t>Віталій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працює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Радником</a:t>
            </a:r>
            <a:r>
              <a:rPr lang="ru-RU" sz="2000" dirty="0" smtClean="0">
                <a:latin typeface="Georgia" pitchFamily="18" charset="0"/>
              </a:rPr>
              <a:t> Президента </a:t>
            </a:r>
            <a:r>
              <a:rPr lang="ru-RU" sz="2000" dirty="0" err="1" smtClean="0">
                <a:latin typeface="Georgia" pitchFamily="18" charset="0"/>
              </a:rPr>
              <a:t>України</a:t>
            </a:r>
            <a:endParaRPr lang="ru-RU" sz="2000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 Депутатом </a:t>
            </a:r>
            <a:r>
              <a:rPr lang="ru-RU" sz="2000" dirty="0" err="1" smtClean="0">
                <a:latin typeface="Georgia" pitchFamily="18" charset="0"/>
              </a:rPr>
              <a:t>Київської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міської</a:t>
            </a:r>
            <a:r>
              <a:rPr lang="ru-RU" sz="2000" dirty="0" smtClean="0">
                <a:latin typeface="Georgia" pitchFamily="18" charset="0"/>
              </a:rPr>
              <a:t> ради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З </a:t>
            </a:r>
            <a:r>
              <a:rPr lang="ru-RU" sz="2000" dirty="0" err="1" smtClean="0">
                <a:latin typeface="Georgia" pitchFamily="18" charset="0"/>
              </a:rPr>
              <a:t>квітня</a:t>
            </a:r>
            <a:r>
              <a:rPr lang="ru-RU" sz="2000" dirty="0" smtClean="0">
                <a:latin typeface="Georgia" pitchFamily="18" charset="0"/>
              </a:rPr>
              <a:t> 2006 року членом </a:t>
            </a:r>
            <a:r>
              <a:rPr lang="ru-RU" sz="2000" dirty="0" err="1" smtClean="0">
                <a:latin typeface="Georgia" pitchFamily="18" charset="0"/>
              </a:rPr>
              <a:t>фракції</a:t>
            </a:r>
            <a:r>
              <a:rPr lang="ru-RU" sz="2000" dirty="0" smtClean="0">
                <a:latin typeface="Georgia" pitchFamily="18" charset="0"/>
              </a:rPr>
              <a:t> "Блок </a:t>
            </a:r>
            <a:r>
              <a:rPr lang="ru-RU" sz="2000" dirty="0" err="1" smtClean="0">
                <a:latin typeface="Georgia" pitchFamily="18" charset="0"/>
              </a:rPr>
              <a:t>Віталія</a:t>
            </a:r>
            <a:r>
              <a:rPr lang="ru-RU" sz="2000" dirty="0" smtClean="0">
                <a:latin typeface="Georgia" pitchFamily="18" charset="0"/>
              </a:rPr>
              <a:t> Кличка",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Членом </a:t>
            </a:r>
            <a:r>
              <a:rPr lang="ru-RU" sz="2000" dirty="0" err="1" smtClean="0">
                <a:latin typeface="Georgia" pitchFamily="18" charset="0"/>
              </a:rPr>
              <a:t>правління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Добродійного</a:t>
            </a:r>
            <a:r>
              <a:rPr lang="ru-RU" sz="2000" dirty="0" smtClean="0">
                <a:latin typeface="Georgia" pitchFamily="18" charset="0"/>
              </a:rPr>
              <a:t> фонду "Фонд </a:t>
            </a:r>
            <a:r>
              <a:rPr lang="ru-RU" sz="2000" dirty="0" err="1" smtClean="0">
                <a:latin typeface="Georgia" pitchFamily="18" charset="0"/>
              </a:rPr>
              <a:t>братів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Кличко</a:t>
            </a:r>
            <a:endParaRPr lang="ru-RU" sz="2000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На </a:t>
            </a:r>
            <a:r>
              <a:rPr lang="ru-RU" sz="2000" dirty="0" err="1" smtClean="0">
                <a:latin typeface="Georgia" pitchFamily="18" charset="0"/>
              </a:rPr>
              <a:t>виборах</a:t>
            </a:r>
            <a:r>
              <a:rPr lang="ru-RU" sz="2000" dirty="0" smtClean="0">
                <a:latin typeface="Georgia" pitchFamily="18" charset="0"/>
              </a:rPr>
              <a:t> мера </a:t>
            </a:r>
            <a:r>
              <a:rPr lang="ru-RU" sz="2000" dirty="0" err="1" smtClean="0">
                <a:latin typeface="Georgia" pitchFamily="18" charset="0"/>
              </a:rPr>
              <a:t>міста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Києва</a:t>
            </a:r>
            <a:r>
              <a:rPr lang="ru-RU" sz="2000" dirty="0" smtClean="0">
                <a:latin typeface="Georgia" pitchFamily="18" charset="0"/>
              </a:rPr>
              <a:t> 2006 року </a:t>
            </a:r>
            <a:r>
              <a:rPr lang="ru-RU" sz="2000" dirty="0" err="1" smtClean="0">
                <a:latin typeface="Georgia" pitchFamily="18" charset="0"/>
              </a:rPr>
              <a:t>Віталій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Кличко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зайняв</a:t>
            </a:r>
            <a:r>
              <a:rPr lang="ru-RU" sz="2000" dirty="0" smtClean="0">
                <a:latin typeface="Georgia" pitchFamily="18" charset="0"/>
              </a:rPr>
              <a:t> друге </a:t>
            </a:r>
            <a:r>
              <a:rPr lang="ru-RU" sz="2000" dirty="0" err="1" smtClean="0">
                <a:latin typeface="Georgia" pitchFamily="18" charset="0"/>
              </a:rPr>
              <a:t>місце</a:t>
            </a:r>
            <a:r>
              <a:rPr lang="ru-RU" sz="2000" dirty="0" smtClean="0">
                <a:latin typeface="Georgia" pitchFamily="18" charset="0"/>
              </a:rPr>
              <a:t>.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У </a:t>
            </a:r>
            <a:r>
              <a:rPr lang="ru-RU" sz="2000" dirty="0" err="1" smtClean="0">
                <a:latin typeface="Georgia" pitchFamily="18" charset="0"/>
              </a:rPr>
              <a:t>квітні</a:t>
            </a:r>
            <a:r>
              <a:rPr lang="ru-RU" sz="2000" dirty="0" smtClean="0">
                <a:latin typeface="Georgia" pitchFamily="18" charset="0"/>
              </a:rPr>
              <a:t> 2010 року </a:t>
            </a:r>
            <a:r>
              <a:rPr lang="ru-RU" sz="2000" dirty="0" err="1" smtClean="0">
                <a:latin typeface="Georgia" pitchFamily="18" charset="0"/>
              </a:rPr>
              <a:t>очолив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партію</a:t>
            </a:r>
            <a:r>
              <a:rPr lang="ru-RU" sz="2000" dirty="0" smtClean="0">
                <a:latin typeface="Georgia" pitchFamily="18" charset="0"/>
              </a:rPr>
              <a:t> «УДАР»</a:t>
            </a:r>
          </a:p>
          <a:p>
            <a:pPr>
              <a:buFont typeface="Arial" pitchFamily="34" charset="0"/>
              <a:buChar char="•"/>
            </a:pPr>
            <a:r>
              <a:rPr lang="uk-UA" sz="2000" dirty="0" smtClean="0">
                <a:latin typeface="Georgia" pitchFamily="18" charset="0"/>
              </a:rPr>
              <a:t> </a:t>
            </a:r>
            <a:r>
              <a:rPr lang="ru-RU" sz="2000" dirty="0" smtClean="0">
                <a:latin typeface="Georgia" pitchFamily="18" charset="0"/>
              </a:rPr>
              <a:t>На </a:t>
            </a:r>
            <a:r>
              <a:rPr lang="ru-RU" sz="2000" dirty="0" err="1" smtClean="0">
                <a:latin typeface="Georgia" pitchFamily="18" charset="0"/>
              </a:rPr>
              <a:t>парламентських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виборах</a:t>
            </a:r>
            <a:r>
              <a:rPr lang="ru-RU" sz="2000" dirty="0" smtClean="0">
                <a:latin typeface="Georgia" pitchFamily="18" charset="0"/>
              </a:rPr>
              <a:t> 2012 року </a:t>
            </a:r>
            <a:r>
              <a:rPr lang="ru-RU" sz="2000" dirty="0" err="1" smtClean="0">
                <a:latin typeface="Georgia" pitchFamily="18" charset="0"/>
              </a:rPr>
              <a:t>Віталій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Кличко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очолив</a:t>
            </a:r>
            <a:r>
              <a:rPr lang="ru-RU" sz="2000" dirty="0" smtClean="0">
                <a:latin typeface="Georgia" pitchFamily="18" charset="0"/>
              </a:rPr>
              <a:t> список </a:t>
            </a:r>
            <a:r>
              <a:rPr lang="ru-RU" sz="2000" dirty="0" err="1" smtClean="0">
                <a:latin typeface="Georgia" pitchFamily="18" charset="0"/>
              </a:rPr>
              <a:t>партії</a:t>
            </a:r>
            <a:r>
              <a:rPr lang="ru-RU" sz="2000" dirty="0" smtClean="0">
                <a:latin typeface="Georgia" pitchFamily="18" charset="0"/>
              </a:rPr>
              <a:t> УДАР. </a:t>
            </a:r>
            <a:r>
              <a:rPr lang="ru-RU" sz="2000" dirty="0" err="1" smtClean="0">
                <a:latin typeface="Georgia" pitchFamily="18" charset="0"/>
              </a:rPr>
              <a:t>Очолювана</a:t>
            </a:r>
            <a:r>
              <a:rPr lang="ru-RU" sz="2000" dirty="0" smtClean="0">
                <a:latin typeface="Georgia" pitchFamily="18" charset="0"/>
              </a:rPr>
              <a:t> ним </a:t>
            </a:r>
            <a:r>
              <a:rPr lang="ru-RU" sz="2000" dirty="0" err="1" smtClean="0">
                <a:latin typeface="Georgia" pitchFamily="18" charset="0"/>
              </a:rPr>
              <a:t>партія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посіла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третє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місце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 12 </a:t>
            </a:r>
            <a:r>
              <a:rPr lang="ru-RU" sz="2000" dirty="0" err="1" smtClean="0">
                <a:latin typeface="Georgia" pitchFamily="18" charset="0"/>
              </a:rPr>
              <a:t>грудня</a:t>
            </a:r>
            <a:r>
              <a:rPr lang="ru-RU" sz="2000" dirty="0" smtClean="0">
                <a:latin typeface="Georgia" pitchFamily="18" charset="0"/>
              </a:rPr>
              <a:t> 2012 </a:t>
            </a:r>
            <a:r>
              <a:rPr lang="ru-RU" sz="2000" dirty="0" err="1" smtClean="0">
                <a:latin typeface="Georgia" pitchFamily="18" charset="0"/>
              </a:rPr>
              <a:t>Кличко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склав</a:t>
            </a:r>
            <a:r>
              <a:rPr lang="ru-RU" sz="2000" dirty="0" smtClean="0">
                <a:latin typeface="Georgia" pitchFamily="18" charset="0"/>
              </a:rPr>
              <a:t> присягу як </a:t>
            </a:r>
            <a:r>
              <a:rPr lang="ru-RU" sz="2000" dirty="0" err="1" smtClean="0">
                <a:latin typeface="Georgia" pitchFamily="18" charset="0"/>
              </a:rPr>
              <a:t>народний</a:t>
            </a:r>
            <a:r>
              <a:rPr lang="ru-RU" sz="2000" dirty="0" smtClean="0">
                <a:latin typeface="Georgia" pitchFamily="18" charset="0"/>
              </a:rPr>
              <a:t> депутат VII </a:t>
            </a:r>
            <a:r>
              <a:rPr lang="ru-RU" sz="2000" dirty="0" err="1" smtClean="0">
                <a:latin typeface="Georgia" pitchFamily="18" charset="0"/>
              </a:rPr>
              <a:t>скликання</a:t>
            </a:r>
            <a:r>
              <a:rPr lang="ru-RU" sz="2000" dirty="0" smtClean="0">
                <a:latin typeface="Georgia" pitchFamily="18" charset="0"/>
              </a:rPr>
              <a:t> та </a:t>
            </a:r>
            <a:r>
              <a:rPr lang="ru-RU" sz="2000" dirty="0" err="1" smtClean="0">
                <a:latin typeface="Georgia" pitchFamily="18" charset="0"/>
              </a:rPr>
              <a:t>був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обраний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лідером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фракції</a:t>
            </a:r>
            <a:r>
              <a:rPr lang="ru-RU" sz="2000" dirty="0" smtClean="0">
                <a:latin typeface="Georgia" pitchFamily="18" charset="0"/>
              </a:rPr>
              <a:t> </a:t>
            </a:r>
            <a:r>
              <a:rPr lang="ru-RU" sz="2000" dirty="0" err="1" smtClean="0">
                <a:latin typeface="Georgia" pitchFamily="18" charset="0"/>
              </a:rPr>
              <a:t>УДАРу</a:t>
            </a:r>
            <a:r>
              <a:rPr lang="ru-RU" sz="2000" dirty="0" smtClean="0">
                <a:latin typeface="Georgia" pitchFamily="18" charset="0"/>
              </a:rPr>
              <a:t> в </a:t>
            </a:r>
            <a:r>
              <a:rPr lang="ru-RU" sz="2000" dirty="0" err="1" smtClean="0">
                <a:latin typeface="Georgia" pitchFamily="18" charset="0"/>
              </a:rPr>
              <a:t>Верховній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Раді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14 листопада, </a:t>
            </a:r>
            <a:r>
              <a:rPr lang="ru-RU" sz="2000" dirty="0" err="1" smtClean="0">
                <a:latin typeface="Georgia" pitchFamily="18" charset="0"/>
              </a:rPr>
              <a:t>Кличко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виступив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із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закликом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вийти</a:t>
            </a:r>
            <a:r>
              <a:rPr lang="ru-RU" sz="2000" dirty="0" smtClean="0">
                <a:latin typeface="Georgia" pitchFamily="18" charset="0"/>
              </a:rPr>
              <a:t> 24 листопада на </a:t>
            </a:r>
            <a:r>
              <a:rPr lang="ru-RU" sz="2000" dirty="0" err="1" smtClean="0">
                <a:latin typeface="Georgia" pitchFamily="18" charset="0"/>
              </a:rPr>
              <a:t>акцію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на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підтримку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підписання</a:t>
            </a:r>
            <a:r>
              <a:rPr lang="ru-RU" sz="2000" dirty="0" smtClean="0">
                <a:latin typeface="Georgia" pitchFamily="18" charset="0"/>
              </a:rPr>
              <a:t> Угоди про </a:t>
            </a:r>
            <a:r>
              <a:rPr lang="ru-RU" sz="2000" dirty="0" err="1" smtClean="0">
                <a:latin typeface="Georgia" pitchFamily="18" charset="0"/>
              </a:rPr>
              <a:t>асоціацію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між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Україною</a:t>
            </a:r>
            <a:r>
              <a:rPr lang="ru-RU" sz="2000" dirty="0" smtClean="0">
                <a:latin typeface="Georgia" pitchFamily="18" charset="0"/>
              </a:rPr>
              <a:t> та </a:t>
            </a:r>
            <a:r>
              <a:rPr lang="ru-RU" sz="2000" dirty="0" err="1" smtClean="0">
                <a:latin typeface="Georgia" pitchFamily="18" charset="0"/>
              </a:rPr>
              <a:t>Євросоюзом</a:t>
            </a:r>
            <a:endParaRPr lang="en-US" sz="2000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21 лютого В. </a:t>
            </a:r>
            <a:r>
              <a:rPr lang="ru-RU" sz="2000" dirty="0" err="1" smtClean="0">
                <a:latin typeface="Georgia" pitchFamily="18" charset="0"/>
              </a:rPr>
              <a:t>Кличко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виступив</a:t>
            </a:r>
            <a:r>
              <a:rPr lang="ru-RU" sz="2000" dirty="0" smtClean="0">
                <a:latin typeface="Georgia" pitchFamily="18" charset="0"/>
              </a:rPr>
              <a:t> одним </a:t>
            </a:r>
            <a:r>
              <a:rPr lang="ru-RU" sz="2000" dirty="0" err="1" smtClean="0">
                <a:latin typeface="Georgia" pitchFamily="18" charset="0"/>
              </a:rPr>
              <a:t>із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підписантів</a:t>
            </a:r>
            <a:r>
              <a:rPr lang="ru-RU" sz="2000" dirty="0" smtClean="0">
                <a:latin typeface="Georgia" pitchFamily="18" charset="0"/>
              </a:rPr>
              <a:t> угоди про </a:t>
            </a:r>
            <a:r>
              <a:rPr lang="ru-RU" sz="2000" dirty="0" err="1" smtClean="0">
                <a:latin typeface="Georgia" pitchFamily="18" charset="0"/>
              </a:rPr>
              <a:t>врегулювання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кризи</a:t>
            </a:r>
            <a:r>
              <a:rPr lang="ru-RU" sz="2000" dirty="0" smtClean="0">
                <a:latin typeface="Georgia" pitchFamily="18" charset="0"/>
              </a:rPr>
              <a:t> в </a:t>
            </a:r>
            <a:r>
              <a:rPr lang="ru-RU" sz="2000" dirty="0" err="1" smtClean="0">
                <a:latin typeface="Georgia" pitchFamily="18" charset="0"/>
              </a:rPr>
              <a:t>Україні</a:t>
            </a:r>
            <a:r>
              <a:rPr lang="en-US" sz="2000" dirty="0" smtClean="0">
                <a:latin typeface="Georgia" pitchFamily="18" charset="0"/>
              </a:rPr>
              <a:t>.</a:t>
            </a:r>
            <a:endParaRPr lang="ru-RU" sz="20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rogozivschool.at.ua/simvol1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218" b="8648"/>
          <a:stretch>
            <a:fillRect/>
          </a:stretch>
        </p:blipFill>
        <p:spPr bwMode="auto">
          <a:xfrm>
            <a:off x="0" y="5157192"/>
            <a:ext cx="9144000" cy="170080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25 </a:t>
            </a:r>
            <a:r>
              <a:rPr lang="ru-RU" sz="2000" dirty="0" err="1" smtClean="0">
                <a:latin typeface="Georgia" pitchFamily="18" charset="0"/>
              </a:rPr>
              <a:t>травня</a:t>
            </a:r>
            <a:r>
              <a:rPr lang="ru-RU" sz="2000" dirty="0" smtClean="0">
                <a:latin typeface="Georgia" pitchFamily="18" charset="0"/>
              </a:rPr>
              <a:t> 2014 року </a:t>
            </a:r>
            <a:r>
              <a:rPr lang="ru-RU" sz="2000" dirty="0" err="1" smtClean="0">
                <a:latin typeface="Georgia" pitchFamily="18" charset="0"/>
              </a:rPr>
              <a:t>був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обраний</a:t>
            </a:r>
            <a:r>
              <a:rPr lang="ru-RU" sz="2000" dirty="0" smtClean="0">
                <a:latin typeface="Georgia" pitchFamily="18" charset="0"/>
              </a:rPr>
              <a:t> </a:t>
            </a:r>
            <a:r>
              <a:rPr lang="ru-RU" sz="2000" dirty="0" err="1" smtClean="0">
                <a:latin typeface="Georgia" pitchFamily="18" charset="0"/>
              </a:rPr>
              <a:t>мером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Києва</a:t>
            </a:r>
            <a:r>
              <a:rPr lang="ru-RU" sz="2000" dirty="0" smtClean="0">
                <a:latin typeface="Georgia" pitchFamily="18" charset="0"/>
              </a:rPr>
              <a:t>, набравши 56,7 % </a:t>
            </a:r>
            <a:r>
              <a:rPr lang="ru-RU" sz="2000" dirty="0" err="1" smtClean="0">
                <a:latin typeface="Georgia" pitchFamily="18" charset="0"/>
              </a:rPr>
              <a:t>голосів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виборців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28 </a:t>
            </a:r>
            <a:r>
              <a:rPr lang="ru-RU" sz="2000" dirty="0" err="1" smtClean="0">
                <a:latin typeface="Georgia" pitchFamily="18" charset="0"/>
              </a:rPr>
              <a:t>серпня</a:t>
            </a:r>
            <a:r>
              <a:rPr lang="ru-RU" sz="2000" dirty="0" smtClean="0">
                <a:latin typeface="Georgia" pitchFamily="18" charset="0"/>
              </a:rPr>
              <a:t> 2015 року </a:t>
            </a:r>
            <a:r>
              <a:rPr lang="ru-RU" sz="2000" dirty="0" err="1" smtClean="0">
                <a:latin typeface="Georgia" pitchFamily="18" charset="0"/>
              </a:rPr>
              <a:t>Віталій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Кличко</a:t>
            </a:r>
            <a:r>
              <a:rPr lang="ru-RU" sz="2000" dirty="0" smtClean="0">
                <a:latin typeface="Georgia" pitchFamily="18" charset="0"/>
              </a:rPr>
              <a:t> вступив до </a:t>
            </a:r>
            <a:r>
              <a:rPr lang="ru-RU" sz="2000" dirty="0" err="1" smtClean="0">
                <a:latin typeface="Georgia" pitchFamily="18" charset="0"/>
              </a:rPr>
              <a:t>партії</a:t>
            </a:r>
            <a:r>
              <a:rPr lang="ru-RU" sz="2000" dirty="0" smtClean="0">
                <a:latin typeface="Georgia" pitchFamily="18" charset="0"/>
              </a:rPr>
              <a:t> «Блок Петра </a:t>
            </a:r>
            <a:r>
              <a:rPr lang="ru-RU" sz="2000" dirty="0" err="1" smtClean="0">
                <a:latin typeface="Georgia" pitchFamily="18" charset="0"/>
              </a:rPr>
              <a:t>Порошенка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Солідарність</a:t>
            </a:r>
            <a:r>
              <a:rPr lang="ru-RU" sz="2000" dirty="0" smtClean="0">
                <a:latin typeface="Georgia" pitchFamily="18" charset="0"/>
              </a:rPr>
              <a:t>»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 23 </a:t>
            </a:r>
            <a:r>
              <a:rPr lang="ru-RU" sz="2000" dirty="0" err="1" smtClean="0">
                <a:latin typeface="Georgia" pitchFamily="18" charset="0"/>
              </a:rPr>
              <a:t>січня</a:t>
            </a:r>
            <a:r>
              <a:rPr lang="ru-RU" sz="2000" dirty="0" smtClean="0">
                <a:latin typeface="Georgia" pitchFamily="18" charset="0"/>
              </a:rPr>
              <a:t> 2016 року </a:t>
            </a:r>
            <a:r>
              <a:rPr lang="ru-RU" sz="2000" dirty="0" err="1" smtClean="0">
                <a:latin typeface="Georgia" pitchFamily="18" charset="0"/>
              </a:rPr>
              <a:t>делегати</a:t>
            </a:r>
            <a:r>
              <a:rPr lang="ru-RU" sz="2000" dirty="0" smtClean="0">
                <a:latin typeface="Georgia" pitchFamily="18" charset="0"/>
              </a:rPr>
              <a:t> 277 </a:t>
            </a:r>
            <a:r>
              <a:rPr lang="ru-RU" sz="2000" dirty="0" err="1" smtClean="0">
                <a:latin typeface="Georgia" pitchFamily="18" charset="0"/>
              </a:rPr>
              <a:t>населених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пунктів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підтримали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обрання</a:t>
            </a:r>
            <a:r>
              <a:rPr lang="ru-RU" sz="2000" dirty="0" smtClean="0">
                <a:latin typeface="Georgia" pitchFamily="18" charset="0"/>
              </a:rPr>
              <a:t> Кличка на посаду </a:t>
            </a:r>
            <a:r>
              <a:rPr lang="ru-RU" sz="2000" dirty="0" err="1" smtClean="0">
                <a:latin typeface="Georgia" pitchFamily="18" charset="0"/>
              </a:rPr>
              <a:t>голови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Асоціації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міст</a:t>
            </a:r>
            <a:r>
              <a:rPr lang="ru-RU" sz="2000" dirty="0" smtClean="0">
                <a:latin typeface="Georgia" pitchFamily="18" charset="0"/>
              </a:rPr>
              <a:t> і </a:t>
            </a:r>
            <a:r>
              <a:rPr lang="ru-RU" sz="2000" dirty="0" err="1" smtClean="0">
                <a:latin typeface="Georgia" pitchFamily="18" charset="0"/>
              </a:rPr>
              <a:t>сіл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України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16386" name="Picture 2" descr="http://www.ednist.info/media/images/14080/raw/067e1c414b3d114c68e64b1cfad859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8621" y="1916832"/>
            <a:ext cx="2965379" cy="3960440"/>
          </a:xfrm>
          <a:prstGeom prst="rect">
            <a:avLst/>
          </a:prstGeom>
          <a:noFill/>
        </p:spPr>
      </p:pic>
      <p:pic>
        <p:nvPicPr>
          <p:cNvPr id="16388" name="Picture 4" descr="http://static.gazeta.ua/img/cache/preview/532/532381_w_3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276872"/>
            <a:ext cx="3309433" cy="2636515"/>
          </a:xfrm>
          <a:prstGeom prst="rect">
            <a:avLst/>
          </a:prstGeom>
          <a:noFill/>
        </p:spPr>
      </p:pic>
      <p:pic>
        <p:nvPicPr>
          <p:cNvPr id="16390" name="Picture 6" descr="http://www.boicy.ru/img_originals/_238/_254/_-__257/__504/vitali_klitschko_6_20100115_1129344840.jpg"/>
          <p:cNvPicPr>
            <a:picLocks noChangeAspect="1" noChangeArrowheads="1"/>
          </p:cNvPicPr>
          <p:nvPr/>
        </p:nvPicPr>
        <p:blipFill>
          <a:blip r:embed="rId5" cstate="print"/>
          <a:srcRect b="8887"/>
          <a:stretch>
            <a:fillRect/>
          </a:stretch>
        </p:blipFill>
        <p:spPr bwMode="auto">
          <a:xfrm>
            <a:off x="3347864" y="1916832"/>
            <a:ext cx="2785852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rogozivschool.at.ua/simvol1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218" b="8648"/>
          <a:stretch>
            <a:fillRect/>
          </a:stretch>
        </p:blipFill>
        <p:spPr bwMode="auto">
          <a:xfrm>
            <a:off x="0" y="5229200"/>
            <a:ext cx="9144000" cy="16288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0"/>
            <a:ext cx="91440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3300"/>
                </a:solidFill>
                <a:latin typeface="Georgia" pitchFamily="18" charset="0"/>
              </a:rPr>
              <a:t>Василь Ярославович </a:t>
            </a:r>
            <a:r>
              <a:rPr lang="ru-RU" sz="3200" dirty="0" err="1" smtClean="0">
                <a:solidFill>
                  <a:srgbClr val="003300"/>
                </a:solidFill>
                <a:latin typeface="Georgia" pitchFamily="18" charset="0"/>
              </a:rPr>
              <a:t>Вірастюк</a:t>
            </a:r>
            <a:endParaRPr lang="ru-RU" sz="3200" dirty="0" smtClean="0">
              <a:solidFill>
                <a:srgbClr val="003300"/>
              </a:solidFill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Василь Ярославович </a:t>
            </a:r>
            <a:r>
              <a:rPr lang="ru-RU" sz="2000" dirty="0" err="1" smtClean="0">
                <a:latin typeface="Georgia" pitchFamily="18" charset="0"/>
              </a:rPr>
              <a:t>Вірастюк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народився</a:t>
            </a:r>
            <a:r>
              <a:rPr lang="ru-RU" sz="2000" dirty="0" smtClean="0">
                <a:latin typeface="Georgia" pitchFamily="18" charset="0"/>
              </a:rPr>
              <a:t> 22 </a:t>
            </a:r>
            <a:r>
              <a:rPr lang="ru-RU" sz="2000" dirty="0" err="1" smtClean="0">
                <a:latin typeface="Georgia" pitchFamily="18" charset="0"/>
              </a:rPr>
              <a:t>квітня</a:t>
            </a:r>
            <a:r>
              <a:rPr lang="ru-RU" sz="2000" dirty="0" smtClean="0">
                <a:latin typeface="Georgia" pitchFamily="18" charset="0"/>
              </a:rPr>
              <a:t> 1974 року в </a:t>
            </a:r>
            <a:r>
              <a:rPr lang="ru-RU" sz="2000" dirty="0" err="1" smtClean="0">
                <a:latin typeface="Georgia" pitchFamily="18" charset="0"/>
              </a:rPr>
              <a:t>Івано-Франківську</a:t>
            </a:r>
            <a:endParaRPr lang="ru-RU" sz="2000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У 10 </a:t>
            </a:r>
            <a:r>
              <a:rPr lang="ru-RU" sz="2000" dirty="0" err="1" smtClean="0">
                <a:latin typeface="Georgia" pitchFamily="18" charset="0"/>
              </a:rPr>
              <a:t>років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він</a:t>
            </a:r>
            <a:r>
              <a:rPr lang="ru-RU" sz="2000" dirty="0" smtClean="0">
                <a:latin typeface="Georgia" pitchFamily="18" charset="0"/>
              </a:rPr>
              <a:t> почав </a:t>
            </a:r>
            <a:r>
              <a:rPr lang="ru-RU" sz="2000" dirty="0" err="1" smtClean="0">
                <a:latin typeface="Georgia" pitchFamily="18" charset="0"/>
              </a:rPr>
              <a:t>займатися</a:t>
            </a:r>
            <a:r>
              <a:rPr lang="ru-RU" sz="2000" dirty="0" smtClean="0">
                <a:latin typeface="Georgia" pitchFamily="18" charset="0"/>
              </a:rPr>
              <a:t> легкою атлетикою </a:t>
            </a:r>
            <a:r>
              <a:rPr lang="ru-RU" sz="2000" dirty="0" err="1" smtClean="0">
                <a:latin typeface="Georgia" pitchFamily="18" charset="0"/>
              </a:rPr>
              <a:t>штовхав</a:t>
            </a:r>
            <a:r>
              <a:rPr lang="ru-RU" sz="2000" dirty="0" smtClean="0">
                <a:latin typeface="Georgia" pitchFamily="18" charset="0"/>
              </a:rPr>
              <a:t> ядра.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1989 </a:t>
            </a:r>
            <a:r>
              <a:rPr lang="ru-RU" sz="2000" dirty="0" err="1" smtClean="0">
                <a:latin typeface="Georgia" pitchFamily="18" charset="0"/>
              </a:rPr>
              <a:t>рік</a:t>
            </a:r>
            <a:r>
              <a:rPr lang="ru-RU" sz="2000" dirty="0" smtClean="0">
                <a:latin typeface="Georgia" pitchFamily="18" charset="0"/>
              </a:rPr>
              <a:t> — </a:t>
            </a:r>
            <a:r>
              <a:rPr lang="ru-RU" sz="2000" dirty="0" err="1" smtClean="0">
                <a:latin typeface="Georgia" pitchFamily="18" charset="0"/>
              </a:rPr>
              <a:t>закінчив</a:t>
            </a:r>
            <a:r>
              <a:rPr lang="ru-RU" sz="2000" dirty="0" smtClean="0">
                <a:latin typeface="Georgia" pitchFamily="18" charset="0"/>
              </a:rPr>
              <a:t> 8-ий </a:t>
            </a:r>
            <a:r>
              <a:rPr lang="ru-RU" sz="2000" dirty="0" err="1" smtClean="0">
                <a:latin typeface="Georgia" pitchFamily="18" charset="0"/>
              </a:rPr>
              <a:t>клас</a:t>
            </a:r>
            <a:r>
              <a:rPr lang="ru-RU" sz="2000" dirty="0" smtClean="0">
                <a:latin typeface="Georgia" pitchFamily="18" charset="0"/>
              </a:rPr>
              <a:t> і вступив до </a:t>
            </a:r>
            <a:r>
              <a:rPr lang="ru-RU" sz="2000" dirty="0" err="1" smtClean="0">
                <a:latin typeface="Georgia" pitchFamily="18" charset="0"/>
              </a:rPr>
              <a:t>Технікуму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фізичної</a:t>
            </a:r>
            <a:r>
              <a:rPr lang="ru-RU" sz="2000" dirty="0" smtClean="0">
                <a:latin typeface="Georgia" pitchFamily="18" charset="0"/>
              </a:rPr>
              <a:t> культури </a:t>
            </a:r>
            <a:r>
              <a:rPr lang="ru-RU" sz="2000" dirty="0" err="1" smtClean="0">
                <a:latin typeface="Georgia" pitchFamily="18" charset="0"/>
              </a:rPr>
              <a:t>рідного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міста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1992 </a:t>
            </a:r>
            <a:r>
              <a:rPr lang="ru-RU" sz="2000" dirty="0" err="1" smtClean="0">
                <a:latin typeface="Georgia" pitchFamily="18" charset="0"/>
              </a:rPr>
              <a:t>рік</a:t>
            </a:r>
            <a:r>
              <a:rPr lang="ru-RU" sz="2000" dirty="0" smtClean="0">
                <a:latin typeface="Georgia" pitchFamily="18" charset="0"/>
              </a:rPr>
              <a:t> — </a:t>
            </a:r>
            <a:r>
              <a:rPr lang="ru-RU" sz="2000" dirty="0" err="1" smtClean="0">
                <a:latin typeface="Georgia" pitchFamily="18" charset="0"/>
              </a:rPr>
              <a:t>після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закінчення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технікуму</a:t>
            </a:r>
            <a:r>
              <a:rPr lang="ru-RU" sz="2000" dirty="0" smtClean="0">
                <a:latin typeface="Georgia" pitchFamily="18" charset="0"/>
              </a:rPr>
              <a:t> 2 роки </a:t>
            </a:r>
            <a:r>
              <a:rPr lang="ru-RU" sz="2000" dirty="0" err="1" smtClean="0">
                <a:latin typeface="Georgia" pitchFamily="18" charset="0"/>
              </a:rPr>
              <a:t>перебував</a:t>
            </a:r>
            <a:r>
              <a:rPr lang="ru-RU" sz="2000" dirty="0" smtClean="0">
                <a:latin typeface="Georgia" pitchFamily="18" charset="0"/>
              </a:rPr>
              <a:t> на </a:t>
            </a:r>
            <a:r>
              <a:rPr lang="ru-RU" sz="2000" dirty="0" err="1" smtClean="0">
                <a:latin typeface="Georgia" pitchFamily="18" charset="0"/>
              </a:rPr>
              <a:t>військовій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службі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У 1994–2000 роках </a:t>
            </a:r>
            <a:r>
              <a:rPr lang="ru-RU" sz="2000" dirty="0" err="1" smtClean="0">
                <a:latin typeface="Georgia" pitchFamily="18" charset="0"/>
              </a:rPr>
              <a:t>працював</a:t>
            </a:r>
            <a:r>
              <a:rPr lang="ru-RU" sz="2000" dirty="0" smtClean="0">
                <a:latin typeface="Georgia" pitchFamily="18" charset="0"/>
              </a:rPr>
              <a:t> тренером з </a:t>
            </a:r>
            <a:r>
              <a:rPr lang="ru-RU" sz="2000" dirty="0" err="1" smtClean="0">
                <a:latin typeface="Georgia" pitchFamily="18" charset="0"/>
              </a:rPr>
              <a:t>легкої</a:t>
            </a:r>
            <a:r>
              <a:rPr lang="ru-RU" sz="2000" dirty="0" smtClean="0">
                <a:latin typeface="Georgia" pitchFamily="18" charset="0"/>
              </a:rPr>
              <a:t> атлетики в спортивному </a:t>
            </a:r>
            <a:r>
              <a:rPr lang="ru-RU" sz="2000" dirty="0" err="1" smtClean="0">
                <a:latin typeface="Georgia" pitchFamily="18" charset="0"/>
              </a:rPr>
              <a:t>товаристві</a:t>
            </a:r>
            <a:r>
              <a:rPr lang="ru-RU" sz="2000" dirty="0" smtClean="0">
                <a:latin typeface="Georgia" pitchFamily="18" charset="0"/>
              </a:rPr>
              <a:t> «</a:t>
            </a:r>
            <a:r>
              <a:rPr lang="ru-RU" sz="2000" dirty="0" err="1" smtClean="0">
                <a:latin typeface="Georgia" pitchFamily="18" charset="0"/>
              </a:rPr>
              <a:t>Україна</a:t>
            </a:r>
            <a:r>
              <a:rPr lang="ru-RU" sz="2000" dirty="0" smtClean="0">
                <a:latin typeface="Georgia" pitchFamily="18" charset="0"/>
              </a:rPr>
              <a:t>».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З 2000 року </a:t>
            </a:r>
            <a:r>
              <a:rPr lang="ru-RU" sz="2000" dirty="0" err="1" smtClean="0">
                <a:latin typeface="Georgia" pitchFamily="18" charset="0"/>
              </a:rPr>
              <a:t>проживає</a:t>
            </a:r>
            <a:r>
              <a:rPr lang="ru-RU" sz="2000" dirty="0" smtClean="0">
                <a:latin typeface="Georgia" pitchFamily="18" charset="0"/>
              </a:rPr>
              <a:t> у </a:t>
            </a:r>
            <a:r>
              <a:rPr lang="ru-RU" sz="2000" dirty="0" err="1" smtClean="0">
                <a:latin typeface="Georgia" pitchFamily="18" charset="0"/>
              </a:rPr>
              <a:t>Львові</a:t>
            </a:r>
            <a:r>
              <a:rPr lang="ru-RU" sz="2000" dirty="0" smtClean="0">
                <a:latin typeface="Georgia" pitchFamily="18" charset="0"/>
              </a:rPr>
              <a:t> та </a:t>
            </a:r>
            <a:r>
              <a:rPr lang="ru-RU" sz="2000" dirty="0" err="1" smtClean="0">
                <a:latin typeface="Georgia" pitchFamily="18" charset="0"/>
              </a:rPr>
              <a:t>працює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водієм-охоронцем</a:t>
            </a:r>
            <a:r>
              <a:rPr lang="ru-RU" sz="2000" dirty="0" smtClean="0">
                <a:latin typeface="Georgia" pitchFamily="18" charset="0"/>
              </a:rPr>
              <a:t> в </a:t>
            </a:r>
            <a:r>
              <a:rPr lang="ru-RU" sz="2000" dirty="0" err="1" smtClean="0">
                <a:latin typeface="Georgia" pitchFamily="18" charset="0"/>
              </a:rPr>
              <a:t>компанії</a:t>
            </a:r>
            <a:r>
              <a:rPr lang="ru-RU" sz="2000" dirty="0" smtClean="0">
                <a:latin typeface="Georgia" pitchFamily="18" charset="0"/>
              </a:rPr>
              <a:t> «Концерн </a:t>
            </a:r>
            <a:r>
              <a:rPr lang="ru-RU" sz="2000" dirty="0" err="1" smtClean="0">
                <a:latin typeface="Georgia" pitchFamily="18" charset="0"/>
              </a:rPr>
              <a:t>Галнафтогаз</a:t>
            </a:r>
            <a:r>
              <a:rPr lang="ru-RU" sz="2000" dirty="0" smtClean="0">
                <a:latin typeface="Georgia" pitchFamily="18" charset="0"/>
              </a:rPr>
              <a:t>».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З 1984 по 2000 </a:t>
            </a:r>
            <a:r>
              <a:rPr lang="ru-RU" sz="2000" dirty="0" err="1" smtClean="0">
                <a:latin typeface="Georgia" pitchFamily="18" charset="0"/>
              </a:rPr>
              <a:t>рік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займався</a:t>
            </a:r>
            <a:r>
              <a:rPr lang="ru-RU" sz="2000" dirty="0" smtClean="0">
                <a:latin typeface="Georgia" pitchFamily="18" charset="0"/>
              </a:rPr>
              <a:t> легкою атлетикою — </a:t>
            </a:r>
            <a:r>
              <a:rPr lang="ru-RU" sz="2000" dirty="0" err="1" smtClean="0">
                <a:latin typeface="Georgia" pitchFamily="18" charset="0"/>
              </a:rPr>
              <a:t>штовханням</a:t>
            </a:r>
            <a:r>
              <a:rPr lang="ru-RU" sz="2000" dirty="0" smtClean="0">
                <a:latin typeface="Georgia" pitchFamily="18" charset="0"/>
              </a:rPr>
              <a:t> ядра. Входив до складу </a:t>
            </a:r>
            <a:r>
              <a:rPr lang="ru-RU" sz="2000" dirty="0" err="1" smtClean="0">
                <a:latin typeface="Georgia" pitchFamily="18" charset="0"/>
              </a:rPr>
              <a:t>збірної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команди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України</a:t>
            </a:r>
            <a:r>
              <a:rPr lang="ru-RU" sz="2000" dirty="0" smtClean="0">
                <a:latin typeface="Georgia" pitchFamily="18" charset="0"/>
              </a:rPr>
              <a:t> з </a:t>
            </a:r>
            <a:r>
              <a:rPr lang="ru-RU" sz="2000" dirty="0" err="1" smtClean="0">
                <a:latin typeface="Georgia" pitchFamily="18" charset="0"/>
              </a:rPr>
              <a:t>легкої</a:t>
            </a:r>
            <a:r>
              <a:rPr lang="ru-RU" sz="2000" dirty="0" smtClean="0">
                <a:latin typeface="Georgia" pitchFamily="18" charset="0"/>
              </a:rPr>
              <a:t> атлетики.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У 1995 </a:t>
            </a:r>
            <a:r>
              <a:rPr lang="ru-RU" sz="2000" dirty="0" err="1" smtClean="0">
                <a:latin typeface="Georgia" pitchFamily="18" charset="0"/>
              </a:rPr>
              <a:t>році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виконав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нормативи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Майстра</a:t>
            </a:r>
            <a:r>
              <a:rPr lang="ru-RU" sz="2000" dirty="0" smtClean="0">
                <a:latin typeface="Georgia" pitchFamily="18" charset="0"/>
              </a:rPr>
              <a:t> Спорту.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У 1998 </a:t>
            </a:r>
            <a:r>
              <a:rPr lang="ru-RU" sz="2000" dirty="0" err="1" smtClean="0">
                <a:latin typeface="Georgia" pitchFamily="18" charset="0"/>
              </a:rPr>
              <a:t>році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виконав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нормативи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Майстра</a:t>
            </a:r>
            <a:r>
              <a:rPr lang="ru-RU" sz="2000" dirty="0" smtClean="0">
                <a:latin typeface="Georgia" pitchFamily="18" charset="0"/>
              </a:rPr>
              <a:t> Спорту </a:t>
            </a:r>
            <a:r>
              <a:rPr lang="ru-RU" sz="2000" dirty="0" err="1" smtClean="0">
                <a:latin typeface="Georgia" pitchFamily="18" charset="0"/>
              </a:rPr>
              <a:t>Міжнародного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Класу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З 2000 року </a:t>
            </a:r>
            <a:r>
              <a:rPr lang="ru-RU" sz="2000" dirty="0" err="1" smtClean="0">
                <a:latin typeface="Georgia" pitchFamily="18" charset="0"/>
              </a:rPr>
              <a:t>займається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силовим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багатоборством</a:t>
            </a:r>
            <a:r>
              <a:rPr lang="ru-RU" sz="2000" dirty="0" smtClean="0">
                <a:latin typeface="Georgia" pitchFamily="18" charset="0"/>
              </a:rPr>
              <a:t> «</a:t>
            </a:r>
            <a:r>
              <a:rPr lang="en-GB" sz="2000" dirty="0" smtClean="0">
                <a:latin typeface="Georgia" pitchFamily="18" charset="0"/>
              </a:rPr>
              <a:t>STRONGESTMAN».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vpost.at.ua/_pu/0/830362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0" y="0"/>
            <a:ext cx="2857500" cy="3486151"/>
          </a:xfrm>
          <a:prstGeom prst="rect">
            <a:avLst/>
          </a:prstGeom>
          <a:noFill/>
        </p:spPr>
      </p:pic>
      <p:pic>
        <p:nvPicPr>
          <p:cNvPr id="3" name="Picture 8" descr="http://rogozivschool.at.ua/simvol1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218" b="8648"/>
          <a:stretch>
            <a:fillRect/>
          </a:stretch>
        </p:blipFill>
        <p:spPr bwMode="auto">
          <a:xfrm>
            <a:off x="0" y="4913784"/>
            <a:ext cx="9144000" cy="194421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0"/>
            <a:ext cx="63722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У 2002 </a:t>
            </a:r>
            <a:r>
              <a:rPr lang="ru-RU" sz="2000" dirty="0" err="1" smtClean="0">
                <a:latin typeface="Georgia" pitchFamily="18" charset="0"/>
              </a:rPr>
              <a:t>році</a:t>
            </a:r>
            <a:r>
              <a:rPr lang="ru-RU" sz="2000" dirty="0" smtClean="0">
                <a:latin typeface="Georgia" pitchFamily="18" charset="0"/>
              </a:rPr>
              <a:t> став </a:t>
            </a:r>
            <a:r>
              <a:rPr lang="ru-RU" sz="2000" dirty="0" err="1" smtClean="0">
                <a:latin typeface="Georgia" pitchFamily="18" charset="0"/>
              </a:rPr>
              <a:t>третім</a:t>
            </a:r>
            <a:r>
              <a:rPr lang="ru-RU" sz="2000" dirty="0" smtClean="0">
                <a:latin typeface="Georgia" pitchFamily="18" charset="0"/>
              </a:rPr>
              <a:t> у </a:t>
            </a:r>
            <a:r>
              <a:rPr lang="ru-RU" sz="2000" dirty="0" err="1" smtClean="0">
                <a:latin typeface="Georgia" pitchFamily="18" charset="0"/>
              </a:rPr>
              <a:t>змаганнях</a:t>
            </a:r>
            <a:r>
              <a:rPr lang="ru-RU" sz="2000" dirty="0" smtClean="0">
                <a:latin typeface="Georgia" pitchFamily="18" charset="0"/>
              </a:rPr>
              <a:t> за </a:t>
            </a:r>
            <a:r>
              <a:rPr lang="ru-RU" sz="2000" dirty="0" err="1" smtClean="0">
                <a:latin typeface="Georgia" pitchFamily="18" charset="0"/>
              </a:rPr>
              <a:t>звання</a:t>
            </a:r>
            <a:r>
              <a:rPr lang="ru-RU" sz="2000" dirty="0" smtClean="0">
                <a:latin typeface="Georgia" pitchFamily="18" charset="0"/>
              </a:rPr>
              <a:t> «</a:t>
            </a:r>
            <a:r>
              <a:rPr lang="ru-RU" sz="2000" dirty="0" err="1" smtClean="0">
                <a:latin typeface="Georgia" pitchFamily="18" charset="0"/>
              </a:rPr>
              <a:t>Найсильніший</a:t>
            </a:r>
            <a:r>
              <a:rPr lang="ru-RU" sz="2000" dirty="0" smtClean="0">
                <a:latin typeface="Georgia" pitchFamily="18" charset="0"/>
              </a:rPr>
              <a:t> у </a:t>
            </a:r>
            <a:r>
              <a:rPr lang="ru-RU" sz="2000" dirty="0" err="1" smtClean="0">
                <a:latin typeface="Georgia" pitchFamily="18" charset="0"/>
              </a:rPr>
              <a:t>Центральній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Європі</a:t>
            </a:r>
            <a:r>
              <a:rPr lang="ru-RU" sz="2000" dirty="0" smtClean="0">
                <a:latin typeface="Georgia" pitchFamily="18" charset="0"/>
              </a:rPr>
              <a:t>» і взяв </a:t>
            </a:r>
            <a:r>
              <a:rPr lang="ru-RU" sz="2000" dirty="0" err="1" smtClean="0">
                <a:latin typeface="Georgia" pitchFamily="18" charset="0"/>
              </a:rPr>
              <a:t>Гран-прі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міжнародного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турніру</a:t>
            </a:r>
            <a:r>
              <a:rPr lang="ru-RU" sz="2000" dirty="0" smtClean="0">
                <a:latin typeface="Georgia" pitchFamily="18" charset="0"/>
              </a:rPr>
              <a:t> в </a:t>
            </a:r>
            <a:r>
              <a:rPr lang="ru-RU" sz="2000" dirty="0" err="1" smtClean="0">
                <a:latin typeface="Georgia" pitchFamily="18" charset="0"/>
              </a:rPr>
              <a:t>Зальцбурзі</a:t>
            </a:r>
            <a:r>
              <a:rPr lang="ru-RU" sz="2000" dirty="0" smtClean="0">
                <a:latin typeface="Georgia" pitchFamily="18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У </a:t>
            </a:r>
            <a:r>
              <a:rPr lang="ru-RU" sz="2000" dirty="0" err="1" smtClean="0">
                <a:latin typeface="Georgia" pitchFamily="18" charset="0"/>
              </a:rPr>
              <a:t>змаганнях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суперсерії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Міжнародної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федерації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найсильніших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атлетів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світу</a:t>
            </a:r>
            <a:r>
              <a:rPr lang="ru-RU" sz="2000" dirty="0" smtClean="0">
                <a:latin typeface="Georgia" pitchFamily="18" charset="0"/>
              </a:rPr>
              <a:t>, </a:t>
            </a:r>
            <a:r>
              <a:rPr lang="ru-RU" sz="2000" dirty="0" err="1" smtClean="0">
                <a:latin typeface="Georgia" pitchFamily="18" charset="0"/>
              </a:rPr>
              <a:t>що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проводилися</a:t>
            </a:r>
            <a:r>
              <a:rPr lang="ru-RU" sz="2000" dirty="0" smtClean="0">
                <a:latin typeface="Georgia" pitchFamily="18" charset="0"/>
              </a:rPr>
              <a:t> на </a:t>
            </a:r>
            <a:r>
              <a:rPr lang="ru-RU" sz="2000" dirty="0" err="1" smtClean="0">
                <a:latin typeface="Georgia" pitchFamily="18" charset="0"/>
              </a:rPr>
              <a:t>Гаваях</a:t>
            </a:r>
            <a:r>
              <a:rPr lang="ru-RU" sz="2000" dirty="0" smtClean="0">
                <a:latin typeface="Georgia" pitchFamily="18" charset="0"/>
              </a:rPr>
              <a:t>, </a:t>
            </a:r>
            <a:r>
              <a:rPr lang="ru-RU" sz="2000" dirty="0" err="1" smtClean="0">
                <a:latin typeface="Georgia" pitchFamily="18" charset="0"/>
              </a:rPr>
              <a:t>був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шостим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У 2003 </a:t>
            </a:r>
            <a:r>
              <a:rPr lang="ru-RU" sz="2000" dirty="0" err="1" smtClean="0">
                <a:latin typeface="Georgia" pitchFamily="18" charset="0"/>
              </a:rPr>
              <a:t>році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здобув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третє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місце</a:t>
            </a:r>
            <a:r>
              <a:rPr lang="ru-RU" sz="2000" dirty="0" smtClean="0">
                <a:latin typeface="Georgia" pitchFamily="18" charset="0"/>
              </a:rPr>
              <a:t> на </a:t>
            </a:r>
            <a:r>
              <a:rPr lang="ru-RU" sz="2000" dirty="0" err="1" smtClean="0">
                <a:latin typeface="Georgia" pitchFamily="18" charset="0"/>
              </a:rPr>
              <a:t>чемпіонаті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світу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серед</a:t>
            </a:r>
            <a:r>
              <a:rPr lang="ru-RU" sz="2000" dirty="0" smtClean="0">
                <a:latin typeface="Georgia" pitchFamily="18" charset="0"/>
              </a:rPr>
              <a:t> «</a:t>
            </a:r>
            <a:r>
              <a:rPr lang="ru-RU" sz="2000" dirty="0" err="1" smtClean="0">
                <a:latin typeface="Georgia" pitchFamily="18" charset="0"/>
              </a:rPr>
              <a:t>стронгменів</a:t>
            </a:r>
            <a:r>
              <a:rPr lang="ru-RU" sz="2000" dirty="0" smtClean="0">
                <a:latin typeface="Georgia" pitchFamily="18" charset="0"/>
              </a:rPr>
              <a:t>» в </a:t>
            </a:r>
            <a:r>
              <a:rPr lang="ru-RU" sz="2000" dirty="0" err="1" smtClean="0">
                <a:latin typeface="Georgia" pitchFamily="18" charset="0"/>
              </a:rPr>
              <a:t>Замбії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У 2004 </a:t>
            </a:r>
            <a:r>
              <a:rPr lang="ru-RU" sz="2000" dirty="0" err="1" smtClean="0">
                <a:latin typeface="Georgia" pitchFamily="18" charset="0"/>
              </a:rPr>
              <a:t>році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здобув</a:t>
            </a:r>
            <a:r>
              <a:rPr lang="ru-RU" sz="2000" dirty="0" smtClean="0">
                <a:latin typeface="Georgia" pitchFamily="18" charset="0"/>
              </a:rPr>
              <a:t> перемогу на </a:t>
            </a:r>
            <a:r>
              <a:rPr lang="ru-RU" sz="2000" dirty="0" err="1" smtClean="0">
                <a:latin typeface="Georgia" pitchFamily="18" charset="0"/>
              </a:rPr>
              <a:t>чемпіонаті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світу</a:t>
            </a:r>
            <a:r>
              <a:rPr lang="ru-RU" sz="2000" dirty="0" smtClean="0">
                <a:latin typeface="Georgia" pitchFamily="18" charset="0"/>
              </a:rPr>
              <a:t> «</a:t>
            </a:r>
            <a:r>
              <a:rPr lang="ru-RU" sz="2000" dirty="0" err="1" smtClean="0">
                <a:latin typeface="Georgia" pitchFamily="18" charset="0"/>
              </a:rPr>
              <a:t>Найсильніша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людина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світу</a:t>
            </a:r>
            <a:r>
              <a:rPr lang="ru-RU" sz="2000" dirty="0" smtClean="0">
                <a:latin typeface="Georgia" pitchFamily="18" charset="0"/>
              </a:rPr>
              <a:t>», </a:t>
            </a:r>
            <a:r>
              <a:rPr lang="ru-RU" sz="2000" dirty="0" err="1" smtClean="0">
                <a:latin typeface="Georgia" pitchFamily="18" charset="0"/>
              </a:rPr>
              <a:t>який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проводився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на</a:t>
            </a:r>
            <a:r>
              <a:rPr lang="ru-RU" sz="2000" dirty="0" smtClean="0">
                <a:latin typeface="Georgia" pitchFamily="18" charset="0"/>
              </a:rPr>
              <a:t> Багамах.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У 2007 </a:t>
            </a:r>
            <a:r>
              <a:rPr lang="ru-RU" sz="2000" dirty="0" err="1" smtClean="0">
                <a:latin typeface="Georgia" pitchFamily="18" charset="0"/>
              </a:rPr>
              <a:t>році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виграв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змагання</a:t>
            </a:r>
            <a:r>
              <a:rPr lang="ru-RU" sz="2000" dirty="0" smtClean="0">
                <a:latin typeface="Georgia" pitchFamily="18" charset="0"/>
              </a:rPr>
              <a:t> у м. </a:t>
            </a:r>
            <a:r>
              <a:rPr lang="ru-RU" sz="2000" dirty="0" err="1" smtClean="0">
                <a:latin typeface="Georgia" pitchFamily="18" charset="0"/>
              </a:rPr>
              <a:t>Сеулі</a:t>
            </a:r>
            <a:r>
              <a:rPr lang="ru-RU" sz="2000" dirty="0" smtClean="0">
                <a:latin typeface="Georgia" pitchFamily="18" charset="0"/>
              </a:rPr>
              <a:t> та </a:t>
            </a:r>
            <a:r>
              <a:rPr lang="ru-RU" sz="2000" dirty="0" err="1" smtClean="0">
                <a:latin typeface="Georgia" pitchFamily="18" charset="0"/>
              </a:rPr>
              <a:t>отримав</a:t>
            </a:r>
            <a:r>
              <a:rPr lang="ru-RU" sz="2000" dirty="0" smtClean="0">
                <a:latin typeface="Georgia" pitchFamily="18" charset="0"/>
              </a:rPr>
              <a:t> титул </a:t>
            </a:r>
            <a:r>
              <a:rPr lang="ru-RU" sz="2000" dirty="0" err="1" smtClean="0">
                <a:latin typeface="Georgia" pitchFamily="18" charset="0"/>
              </a:rPr>
              <a:t>Чемпіона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світу</a:t>
            </a:r>
            <a:r>
              <a:rPr lang="ru-RU" sz="2000" dirty="0" smtClean="0">
                <a:latin typeface="Georgia" pitchFamily="18" charset="0"/>
              </a:rPr>
              <a:t> з силового </a:t>
            </a:r>
            <a:r>
              <a:rPr lang="ru-RU" sz="2000" dirty="0" err="1" smtClean="0">
                <a:latin typeface="Georgia" pitchFamily="18" charset="0"/>
              </a:rPr>
              <a:t>екстриму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en-GB" sz="2000" dirty="0" smtClean="0">
                <a:latin typeface="Georgia" pitchFamily="18" charset="0"/>
              </a:rPr>
              <a:t>IFSA.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>
                <a:latin typeface="Georgia" pitchFamily="18" charset="0"/>
              </a:rPr>
              <a:t>9 </a:t>
            </a:r>
            <a:r>
              <a:rPr lang="ru-RU" sz="2000" dirty="0" smtClean="0">
                <a:latin typeface="Georgia" pitchFamily="18" charset="0"/>
              </a:rPr>
              <a:t>листопада 2015 року </a:t>
            </a:r>
            <a:r>
              <a:rPr lang="ru-RU" sz="2000" dirty="0" err="1" smtClean="0">
                <a:latin typeface="Georgia" pitchFamily="18" charset="0"/>
              </a:rPr>
              <a:t>Державна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прикордонна</a:t>
            </a:r>
            <a:r>
              <a:rPr lang="ru-RU" sz="2000" dirty="0" smtClean="0">
                <a:latin typeface="Georgia" pitchFamily="18" charset="0"/>
              </a:rPr>
              <a:t> служба </a:t>
            </a:r>
            <a:r>
              <a:rPr lang="ru-RU" sz="2000" dirty="0" err="1" smtClean="0">
                <a:latin typeface="Georgia" pitchFamily="18" charset="0"/>
              </a:rPr>
              <a:t>України</a:t>
            </a:r>
            <a:r>
              <a:rPr lang="ru-RU" sz="2000" dirty="0" smtClean="0">
                <a:latin typeface="Georgia" pitchFamily="18" charset="0"/>
              </a:rPr>
              <a:t> </a:t>
            </a:r>
            <a:r>
              <a:rPr lang="ru-RU" sz="2000" dirty="0" err="1" smtClean="0">
                <a:latin typeface="Georgia" pitchFamily="18" charset="0"/>
              </a:rPr>
              <a:t>повідомила</a:t>
            </a:r>
            <a:r>
              <a:rPr lang="ru-RU" sz="2000" dirty="0" smtClean="0">
                <a:latin typeface="Georgia" pitchFamily="18" charset="0"/>
              </a:rPr>
              <a:t>, </a:t>
            </a:r>
            <a:r>
              <a:rPr lang="ru-RU" sz="2000" dirty="0" err="1" smtClean="0">
                <a:latin typeface="Georgia" pitchFamily="18" charset="0"/>
              </a:rPr>
              <a:t>що</a:t>
            </a:r>
            <a:r>
              <a:rPr lang="ru-RU" sz="2000" dirty="0" smtClean="0">
                <a:latin typeface="Georgia" pitchFamily="18" charset="0"/>
              </a:rPr>
              <a:t> Василь </a:t>
            </a:r>
            <a:r>
              <a:rPr lang="ru-RU" sz="2000" dirty="0" err="1" smtClean="0">
                <a:latin typeface="Georgia" pitchFamily="18" charset="0"/>
              </a:rPr>
              <a:t>Вірастюк</a:t>
            </a:r>
            <a:r>
              <a:rPr lang="ru-RU" sz="2000" dirty="0" smtClean="0">
                <a:latin typeface="Georgia" pitchFamily="18" charset="0"/>
              </a:rPr>
              <a:t> став </a:t>
            </a:r>
            <a:r>
              <a:rPr lang="ru-RU" sz="2000" dirty="0" err="1" smtClean="0">
                <a:latin typeface="Georgia" pitchFamily="18" charset="0"/>
              </a:rPr>
              <a:t>інспектором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прикордонної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служби</a:t>
            </a:r>
            <a:r>
              <a:rPr lang="ru-RU" sz="2000" dirty="0" smtClean="0">
                <a:latin typeface="Georgia" pitchFamily="18" charset="0"/>
              </a:rPr>
              <a:t> (проходить </a:t>
            </a:r>
            <a:r>
              <a:rPr lang="ru-RU" sz="2000" dirty="0" err="1" smtClean="0">
                <a:latin typeface="Georgia" pitchFamily="18" charset="0"/>
              </a:rPr>
              <a:t>строкову</a:t>
            </a:r>
            <a:r>
              <a:rPr lang="ru-RU" sz="2000" dirty="0" smtClean="0">
                <a:latin typeface="Georgia" pitchFamily="18" charset="0"/>
              </a:rPr>
              <a:t> службу у </a:t>
            </a:r>
            <a:r>
              <a:rPr lang="ru-RU" sz="2000" dirty="0" err="1" smtClean="0">
                <a:latin typeface="Georgia" pitchFamily="18" charset="0"/>
              </a:rPr>
              <a:t>Львівському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аеропорту</a:t>
            </a:r>
            <a:r>
              <a:rPr lang="ru-RU" sz="2000" dirty="0" smtClean="0">
                <a:latin typeface="Georgia" pitchFamily="18" charset="0"/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http://rogozivschool.at.ua/simvol1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218" b="8648"/>
          <a:stretch>
            <a:fillRect/>
          </a:stretch>
        </p:blipFill>
        <p:spPr bwMode="auto">
          <a:xfrm>
            <a:off x="0" y="4913784"/>
            <a:ext cx="9144000" cy="1944216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0"/>
            <a:ext cx="914400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>
                <a:solidFill>
                  <a:srgbClr val="003300"/>
                </a:solidFill>
                <a:latin typeface="Georgia" pitchFamily="18" charset="0"/>
              </a:rPr>
              <a:t>Лілія</a:t>
            </a:r>
            <a:r>
              <a:rPr lang="ru-RU" sz="2800" dirty="0" smtClean="0">
                <a:solidFill>
                  <a:srgbClr val="003300"/>
                </a:solidFill>
                <a:latin typeface="Georgia" pitchFamily="18" charset="0"/>
              </a:rPr>
              <a:t> </a:t>
            </a:r>
            <a:r>
              <a:rPr lang="ru-RU" sz="2800" dirty="0" err="1" smtClean="0">
                <a:solidFill>
                  <a:srgbClr val="003300"/>
                </a:solidFill>
                <a:latin typeface="Georgia" pitchFamily="18" charset="0"/>
              </a:rPr>
              <a:t>Олександрівна</a:t>
            </a:r>
            <a:r>
              <a:rPr lang="ru-RU" sz="2800" dirty="0" smtClean="0">
                <a:solidFill>
                  <a:srgbClr val="003300"/>
                </a:solidFill>
                <a:latin typeface="Georgia" pitchFamily="18" charset="0"/>
              </a:rPr>
              <a:t> </a:t>
            </a:r>
            <a:r>
              <a:rPr lang="ru-RU" sz="2800" dirty="0" err="1" smtClean="0">
                <a:solidFill>
                  <a:srgbClr val="003300"/>
                </a:solidFill>
                <a:latin typeface="Georgia" pitchFamily="18" charset="0"/>
              </a:rPr>
              <a:t>Подкопаєва</a:t>
            </a:r>
            <a:endParaRPr lang="ru-RU" sz="2800" dirty="0" smtClean="0">
              <a:solidFill>
                <a:srgbClr val="003300"/>
              </a:solidFill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err="1" smtClean="0">
                <a:latin typeface="Georgia" pitchFamily="18" charset="0"/>
              </a:rPr>
              <a:t>Народилася</a:t>
            </a:r>
            <a:r>
              <a:rPr lang="ru-RU" sz="2000" dirty="0" smtClean="0">
                <a:latin typeface="Georgia" pitchFamily="18" charset="0"/>
              </a:rPr>
              <a:t> 17 </a:t>
            </a:r>
            <a:r>
              <a:rPr lang="ru-RU" sz="2000" dirty="0" err="1" smtClean="0">
                <a:latin typeface="Georgia" pitchFamily="18" charset="0"/>
              </a:rPr>
              <a:t>серпня</a:t>
            </a:r>
            <a:r>
              <a:rPr lang="ru-RU" sz="2000" dirty="0" smtClean="0">
                <a:latin typeface="Georgia" pitchFamily="18" charset="0"/>
              </a:rPr>
              <a:t> 1978 року в </a:t>
            </a:r>
            <a:r>
              <a:rPr lang="ru-RU" sz="2000" dirty="0" err="1" smtClean="0">
                <a:latin typeface="Georgia" pitchFamily="18" charset="0"/>
              </a:rPr>
              <a:t>Пролетарському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районі</a:t>
            </a:r>
            <a:r>
              <a:rPr lang="ru-RU" sz="2000" dirty="0" smtClean="0">
                <a:latin typeface="Georgia" pitchFamily="18" charset="0"/>
              </a:rPr>
              <a:t> м. </a:t>
            </a:r>
            <a:r>
              <a:rPr lang="ru-RU" sz="2000" dirty="0" err="1" smtClean="0">
                <a:latin typeface="Georgia" pitchFamily="18" charset="0"/>
              </a:rPr>
              <a:t>Донецька</a:t>
            </a:r>
            <a:r>
              <a:rPr lang="ru-RU" sz="2000" dirty="0" smtClean="0">
                <a:latin typeface="Georgia" pitchFamily="18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З 5 </a:t>
            </a:r>
            <a:r>
              <a:rPr lang="ru-RU" sz="2000" dirty="0" err="1" smtClean="0">
                <a:latin typeface="Georgia" pitchFamily="18" charset="0"/>
              </a:rPr>
              <a:t>років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Ліля</a:t>
            </a:r>
            <a:r>
              <a:rPr lang="ru-RU" sz="2000" dirty="0" smtClean="0">
                <a:latin typeface="Georgia" pitchFamily="18" charset="0"/>
              </a:rPr>
              <a:t> почала </a:t>
            </a:r>
            <a:r>
              <a:rPr lang="ru-RU" sz="2000" dirty="0" err="1" smtClean="0">
                <a:latin typeface="Georgia" pitchFamily="18" charset="0"/>
              </a:rPr>
              <a:t>займатися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гімнастикою</a:t>
            </a:r>
            <a:r>
              <a:rPr lang="ru-RU" sz="2000" dirty="0" smtClean="0">
                <a:latin typeface="Georgia" pitchFamily="18" charset="0"/>
              </a:rPr>
              <a:t> в </a:t>
            </a:r>
            <a:r>
              <a:rPr lang="ru-RU" sz="2000" dirty="0" err="1" smtClean="0">
                <a:latin typeface="Georgia" pitchFamily="18" charset="0"/>
              </a:rPr>
              <a:t>Донецькому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товаристві</a:t>
            </a:r>
            <a:r>
              <a:rPr lang="ru-RU" sz="2000" dirty="0" smtClean="0">
                <a:latin typeface="Georgia" pitchFamily="18" charset="0"/>
              </a:rPr>
              <a:t> «Динамо»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З </a:t>
            </a:r>
            <a:r>
              <a:rPr lang="ru-RU" sz="2000" dirty="0" err="1" smtClean="0">
                <a:latin typeface="Georgia" pitchFamily="18" charset="0"/>
              </a:rPr>
              <a:t>відзнакою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закінчила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Київський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Інститут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фізкультури</a:t>
            </a:r>
            <a:r>
              <a:rPr lang="ru-RU" sz="2000" dirty="0" smtClean="0">
                <a:latin typeface="Georgia" pitchFamily="18" charset="0"/>
              </a:rPr>
              <a:t> за </a:t>
            </a:r>
            <a:r>
              <a:rPr lang="ru-RU" sz="2000" dirty="0" err="1" smtClean="0">
                <a:latin typeface="Georgia" pitchFamily="18" charset="0"/>
              </a:rPr>
              <a:t>фахом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тренер-викладач</a:t>
            </a:r>
            <a:r>
              <a:rPr lang="ru-RU" sz="2000" dirty="0" smtClean="0">
                <a:latin typeface="Georgia" pitchFamily="18" charset="0"/>
              </a:rPr>
              <a:t>, </a:t>
            </a:r>
            <a:r>
              <a:rPr lang="ru-RU" sz="2000" dirty="0" err="1" smtClean="0">
                <a:latin typeface="Georgia" pitchFamily="18" charset="0"/>
              </a:rPr>
              <a:t>потім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вчилася</a:t>
            </a:r>
            <a:r>
              <a:rPr lang="ru-RU" sz="2000" dirty="0" smtClean="0">
                <a:latin typeface="Georgia" pitchFamily="18" charset="0"/>
              </a:rPr>
              <a:t> на </a:t>
            </a:r>
            <a:r>
              <a:rPr lang="ru-RU" sz="2000" dirty="0" err="1" smtClean="0">
                <a:latin typeface="Georgia" pitchFamily="18" charset="0"/>
              </a:rPr>
              <a:t>відділенні</a:t>
            </a:r>
            <a:r>
              <a:rPr lang="ru-RU" sz="2000" dirty="0" smtClean="0">
                <a:latin typeface="Georgia" pitchFamily="18" charset="0"/>
              </a:rPr>
              <a:t> менеджменту в </a:t>
            </a:r>
            <a:r>
              <a:rPr lang="ru-RU" sz="2000" dirty="0" err="1" smtClean="0">
                <a:latin typeface="Georgia" pitchFamily="18" charset="0"/>
              </a:rPr>
              <a:t>Донецькому</a:t>
            </a:r>
            <a:r>
              <a:rPr lang="ru-RU" sz="2000" dirty="0" smtClean="0">
                <a:latin typeface="Georgia" pitchFamily="18" charset="0"/>
              </a:rPr>
              <a:t> державному </a:t>
            </a:r>
            <a:r>
              <a:rPr lang="ru-RU" sz="2000" dirty="0" err="1" smtClean="0">
                <a:latin typeface="Georgia" pitchFamily="18" charset="0"/>
              </a:rPr>
              <a:t>університеті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управління</a:t>
            </a:r>
            <a:r>
              <a:rPr lang="ru-RU" sz="2000" dirty="0" smtClean="0">
                <a:latin typeface="Georgia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Володарка Кубка </a:t>
            </a:r>
            <a:r>
              <a:rPr lang="ru-RU" sz="2000" dirty="0" err="1" smtClean="0">
                <a:latin typeface="Georgia" pitchFamily="18" charset="0"/>
              </a:rPr>
              <a:t>Європи</a:t>
            </a:r>
            <a:r>
              <a:rPr lang="ru-RU" sz="2000" dirty="0" smtClean="0">
                <a:latin typeface="Georgia" pitchFamily="18" charset="0"/>
              </a:rPr>
              <a:t> (1995), 45 </a:t>
            </a:r>
            <a:r>
              <a:rPr lang="ru-RU" sz="2000" dirty="0" err="1" smtClean="0">
                <a:latin typeface="Georgia" pitchFamily="18" charset="0"/>
              </a:rPr>
              <a:t>золотих</a:t>
            </a:r>
            <a:r>
              <a:rPr lang="ru-RU" sz="2000" dirty="0" smtClean="0">
                <a:latin typeface="Georgia" pitchFamily="18" charset="0"/>
              </a:rPr>
              <a:t>, 21 </a:t>
            </a:r>
            <a:r>
              <a:rPr lang="ru-RU" sz="2000" dirty="0" err="1" smtClean="0">
                <a:latin typeface="Georgia" pitchFamily="18" charset="0"/>
              </a:rPr>
              <a:t>срібної</a:t>
            </a:r>
            <a:r>
              <a:rPr lang="ru-RU" sz="2000" dirty="0" smtClean="0">
                <a:latin typeface="Georgia" pitchFamily="18" charset="0"/>
              </a:rPr>
              <a:t> та 14 </a:t>
            </a:r>
            <a:r>
              <a:rPr lang="ru-RU" sz="2000" dirty="0" err="1" smtClean="0">
                <a:latin typeface="Georgia" pitchFamily="18" charset="0"/>
              </a:rPr>
              <a:t>бронзових</a:t>
            </a:r>
            <a:r>
              <a:rPr lang="ru-RU" sz="2000" dirty="0" smtClean="0">
                <a:latin typeface="Georgia" pitchFamily="18" charset="0"/>
              </a:rPr>
              <a:t> медалей на </a:t>
            </a:r>
            <a:r>
              <a:rPr lang="ru-RU" sz="2000" dirty="0" err="1" smtClean="0">
                <a:latin typeface="Georgia" pitchFamily="18" charset="0"/>
              </a:rPr>
              <a:t>міжнародних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змаганнях</a:t>
            </a:r>
            <a:r>
              <a:rPr lang="ru-RU" sz="2000" dirty="0" smtClean="0">
                <a:latin typeface="Georgia" pitchFamily="18" charset="0"/>
              </a:rPr>
              <a:t>. </a:t>
            </a:r>
            <a:r>
              <a:rPr lang="ru-RU" sz="2000" dirty="0" err="1" smtClean="0">
                <a:latin typeface="Georgia" pitchFamily="18" charset="0"/>
              </a:rPr>
              <a:t>Чемпіонка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світу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зі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спортивної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гімнастики</a:t>
            </a:r>
            <a:r>
              <a:rPr lang="ru-RU" sz="2000" dirty="0" smtClean="0">
                <a:latin typeface="Georgia" pitchFamily="18" charset="0"/>
              </a:rPr>
              <a:t> (1995), </a:t>
            </a:r>
            <a:r>
              <a:rPr lang="ru-RU" sz="2000" dirty="0" err="1" smtClean="0">
                <a:latin typeface="Georgia" pitchFamily="18" charset="0"/>
              </a:rPr>
              <a:t>чемпіонка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Європи</a:t>
            </a:r>
            <a:r>
              <a:rPr lang="ru-RU" sz="2000" dirty="0" smtClean="0">
                <a:latin typeface="Georgia" pitchFamily="18" charset="0"/>
              </a:rPr>
              <a:t> (1996), </a:t>
            </a:r>
            <a:r>
              <a:rPr lang="ru-RU" sz="2000" dirty="0" err="1" smtClean="0">
                <a:latin typeface="Georgia" pitchFamily="18" charset="0"/>
              </a:rPr>
              <a:t>чемпіонка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Олімпійських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ігор</a:t>
            </a:r>
            <a:r>
              <a:rPr lang="ru-RU" sz="2000" dirty="0" smtClean="0">
                <a:latin typeface="Georgia" pitchFamily="18" charset="0"/>
              </a:rPr>
              <a:t> (1996).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Нагороджена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Почесною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відзнакою</a:t>
            </a:r>
            <a:r>
              <a:rPr lang="ru-RU" sz="2000" dirty="0" smtClean="0">
                <a:latin typeface="Georgia" pitchFamily="18" charset="0"/>
              </a:rPr>
              <a:t> Президента </a:t>
            </a:r>
            <a:r>
              <a:rPr lang="ru-RU" sz="2000" dirty="0" err="1" smtClean="0">
                <a:latin typeface="Georgia" pitchFamily="18" charset="0"/>
              </a:rPr>
              <a:t>України</a:t>
            </a:r>
            <a:r>
              <a:rPr lang="ru-RU" sz="2000" dirty="0" smtClean="0">
                <a:latin typeface="Georgia" pitchFamily="18" charset="0"/>
              </a:rPr>
              <a:t> (1995), </a:t>
            </a:r>
            <a:r>
              <a:rPr lang="ru-RU" sz="2000" dirty="0" err="1" smtClean="0">
                <a:latin typeface="Georgia" pitchFamily="18" charset="0"/>
              </a:rPr>
              <a:t>хрестом</a:t>
            </a:r>
            <a:r>
              <a:rPr lang="ru-RU" sz="2000" dirty="0" smtClean="0">
                <a:latin typeface="Georgia" pitchFamily="18" charset="0"/>
              </a:rPr>
              <a:t> "За </a:t>
            </a:r>
            <a:r>
              <a:rPr lang="ru-RU" sz="2000" dirty="0" err="1" smtClean="0">
                <a:latin typeface="Georgia" pitchFamily="18" charset="0"/>
              </a:rPr>
              <a:t>мужність</a:t>
            </a:r>
            <a:r>
              <a:rPr lang="ru-RU" sz="2000" dirty="0" smtClean="0">
                <a:latin typeface="Georgia" pitchFamily="18" charset="0"/>
              </a:rPr>
              <a:t>" (1996), орденом "За заслуги" ІІ ст. (2002), орденом </a:t>
            </a:r>
            <a:r>
              <a:rPr lang="ru-RU" sz="2000" dirty="0" err="1" smtClean="0">
                <a:latin typeface="Georgia" pitchFamily="18" charset="0"/>
              </a:rPr>
              <a:t>княгині</a:t>
            </a:r>
            <a:r>
              <a:rPr lang="ru-RU" sz="2000" dirty="0" smtClean="0">
                <a:latin typeface="Georgia" pitchFamily="18" charset="0"/>
              </a:rPr>
              <a:t> Ольги </a:t>
            </a:r>
            <a:r>
              <a:rPr lang="en-GB" sz="2000" dirty="0" smtClean="0">
                <a:latin typeface="Georgia" pitchFamily="18" charset="0"/>
              </a:rPr>
              <a:t>III </a:t>
            </a:r>
            <a:r>
              <a:rPr lang="ru-RU" sz="2000" dirty="0" smtClean="0">
                <a:latin typeface="Georgia" pitchFamily="18" charset="0"/>
              </a:rPr>
              <a:t>ст. (2009), орденом Святого </a:t>
            </a:r>
            <a:r>
              <a:rPr lang="ru-RU" sz="2000" dirty="0" err="1" smtClean="0">
                <a:latin typeface="Georgia" pitchFamily="18" charset="0"/>
              </a:rPr>
              <a:t>Станіслава</a:t>
            </a:r>
            <a:r>
              <a:rPr lang="ru-RU" sz="2000" dirty="0" smtClean="0">
                <a:latin typeface="Georgia" pitchFamily="18" charset="0"/>
              </a:rPr>
              <a:t> (2003), орденом </a:t>
            </a:r>
            <a:r>
              <a:rPr lang="ru-RU" sz="2000" dirty="0" err="1" smtClean="0">
                <a:latin typeface="Georgia" pitchFamily="18" charset="0"/>
              </a:rPr>
              <a:t>міста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Саба</a:t>
            </a:r>
            <a:r>
              <a:rPr lang="ru-RU" sz="2000" dirty="0" smtClean="0">
                <a:latin typeface="Georgia" pitchFamily="18" charset="0"/>
              </a:rPr>
              <a:t> (</a:t>
            </a:r>
            <a:r>
              <a:rPr lang="ru-RU" sz="2000" dirty="0" err="1" smtClean="0">
                <a:latin typeface="Georgia" pitchFamily="18" charset="0"/>
              </a:rPr>
              <a:t>Японія</a:t>
            </a:r>
            <a:r>
              <a:rPr lang="ru-RU" sz="2000" dirty="0" smtClean="0">
                <a:latin typeface="Georgia" pitchFamily="18" charset="0"/>
              </a:rPr>
              <a:t>), </a:t>
            </a:r>
            <a:r>
              <a:rPr lang="ru-RU" sz="2000" dirty="0" err="1" smtClean="0">
                <a:latin typeface="Georgia" pitchFamily="18" charset="0"/>
              </a:rPr>
              <a:t>Почесними</a:t>
            </a:r>
            <a:r>
              <a:rPr lang="ru-RU" sz="2000" dirty="0" smtClean="0">
                <a:latin typeface="Georgia" pitchFamily="18" charset="0"/>
              </a:rPr>
              <a:t> грамотами </a:t>
            </a:r>
            <a:r>
              <a:rPr lang="ru-RU" sz="2000" dirty="0" err="1" smtClean="0">
                <a:latin typeface="Georgia" pitchFamily="18" charset="0"/>
              </a:rPr>
              <a:t>Кабінету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Міністрів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України</a:t>
            </a:r>
            <a:r>
              <a:rPr lang="ru-RU" sz="2000" dirty="0" smtClean="0">
                <a:latin typeface="Georgia" pitchFamily="18" charset="0"/>
              </a:rPr>
              <a:t>, </a:t>
            </a:r>
            <a:r>
              <a:rPr lang="ru-RU" sz="2000" dirty="0" err="1" smtClean="0">
                <a:latin typeface="Georgia" pitchFamily="18" charset="0"/>
              </a:rPr>
              <a:t>урядів</a:t>
            </a:r>
            <a:r>
              <a:rPr lang="ru-RU" sz="2000" dirty="0" smtClean="0">
                <a:latin typeface="Georgia" pitchFamily="18" charset="0"/>
              </a:rPr>
              <a:t> США, </a:t>
            </a:r>
            <a:r>
              <a:rPr lang="ru-RU" sz="2000" dirty="0" err="1" smtClean="0">
                <a:latin typeface="Georgia" pitchFamily="18" charset="0"/>
              </a:rPr>
              <a:t>Росії</a:t>
            </a:r>
            <a:r>
              <a:rPr lang="ru-RU" sz="2000" dirty="0" smtClean="0">
                <a:latin typeface="Georgia" pitchFamily="18" charset="0"/>
              </a:rPr>
              <a:t>, Китаю, </a:t>
            </a:r>
            <a:r>
              <a:rPr lang="ru-RU" sz="2000" dirty="0" err="1" smtClean="0">
                <a:latin typeface="Georgia" pitchFamily="18" charset="0"/>
              </a:rPr>
              <a:t>Румунії</a:t>
            </a:r>
            <a:r>
              <a:rPr lang="ru-RU" sz="2000" dirty="0" smtClean="0">
                <a:latin typeface="Georgia" pitchFamily="18" charset="0"/>
              </a:rPr>
              <a:t>, </a:t>
            </a:r>
            <a:r>
              <a:rPr lang="ru-RU" sz="2000" dirty="0" err="1" smtClean="0">
                <a:latin typeface="Georgia" pitchFamily="18" charset="0"/>
              </a:rPr>
              <a:t>Білорусії</a:t>
            </a:r>
            <a:r>
              <a:rPr lang="ru-RU" sz="2000" dirty="0" smtClean="0">
                <a:latin typeface="Georgia" pitchFamily="18" charset="0"/>
              </a:rPr>
              <a:t>, </a:t>
            </a:r>
            <a:r>
              <a:rPr lang="ru-RU" sz="2000" dirty="0" err="1" smtClean="0">
                <a:latin typeface="Georgia" pitchFamily="18" charset="0"/>
              </a:rPr>
              <a:t>Польщі</a:t>
            </a:r>
            <a:r>
              <a:rPr lang="ru-RU" sz="2000" dirty="0" smtClean="0">
                <a:latin typeface="Georgia" pitchFamily="18" charset="0"/>
              </a:rPr>
              <a:t>, </a:t>
            </a:r>
            <a:r>
              <a:rPr lang="ru-RU" sz="2000" dirty="0" err="1" smtClean="0">
                <a:latin typeface="Georgia" pitchFamily="18" charset="0"/>
              </a:rPr>
              <a:t>Японії</a:t>
            </a:r>
            <a:r>
              <a:rPr lang="ru-RU" sz="2000" dirty="0" smtClean="0">
                <a:latin typeface="Georgia" pitchFamily="18" charset="0"/>
              </a:rPr>
              <a:t>. </a:t>
            </a:r>
            <a:r>
              <a:rPr lang="ru-RU" sz="2000" dirty="0" err="1" smtClean="0">
                <a:latin typeface="Georgia" pitchFamily="18" charset="0"/>
              </a:rPr>
              <a:t>Її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авторський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елемент</a:t>
            </a:r>
            <a:r>
              <a:rPr lang="ru-RU" sz="2000" dirty="0" smtClean="0">
                <a:latin typeface="Georgia" pitchFamily="18" charset="0"/>
              </a:rPr>
              <a:t> - </a:t>
            </a:r>
            <a:r>
              <a:rPr lang="ru-RU" sz="2000" dirty="0" err="1" smtClean="0">
                <a:latin typeface="Georgia" pitchFamily="18" charset="0"/>
              </a:rPr>
              <a:t>подвійне</a:t>
            </a:r>
            <a:r>
              <a:rPr lang="ru-RU" sz="2000" dirty="0" smtClean="0">
                <a:latin typeface="Georgia" pitchFamily="18" charset="0"/>
              </a:rPr>
              <a:t> сальто вперед з поворотом на 180 ° - </a:t>
            </a:r>
            <a:r>
              <a:rPr lang="ru-RU" sz="2000" dirty="0" err="1" smtClean="0">
                <a:latin typeface="Georgia" pitchFamily="18" charset="0"/>
              </a:rPr>
              <a:t>залишився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досі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неперевершеним</a:t>
            </a:r>
            <a:r>
              <a:rPr lang="ru-RU" sz="2000" dirty="0" smtClean="0">
                <a:latin typeface="Georgia" pitchFamily="18" charset="0"/>
              </a:rPr>
              <a:t> у </a:t>
            </a:r>
            <a:r>
              <a:rPr lang="ru-RU" sz="2000" dirty="0" err="1" smtClean="0">
                <a:latin typeface="Georgia" pitchFamily="18" charset="0"/>
              </a:rPr>
              <a:t>світі</a:t>
            </a:r>
            <a:r>
              <a:rPr lang="ru-RU" sz="2000" dirty="0" smtClean="0">
                <a:latin typeface="Georgia" pitchFamily="18" charset="0"/>
              </a:rPr>
              <a:t>. </a:t>
            </a:r>
          </a:p>
          <a:p>
            <a:r>
              <a:rPr lang="ru-RU" dirty="0" smtClean="0">
                <a:solidFill>
                  <a:srgbClr val="003300"/>
                </a:solidFill>
              </a:rPr>
              <a:t>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Georgia" pitchFamily="18" charset="0"/>
              </a:rPr>
              <a:t>У 1997 </a:t>
            </a:r>
            <a:r>
              <a:rPr lang="ru-RU" sz="2000" dirty="0" err="1" smtClean="0">
                <a:latin typeface="Georgia" pitchFamily="18" charset="0"/>
              </a:rPr>
              <a:t>році</a:t>
            </a:r>
            <a:r>
              <a:rPr lang="ru-RU" sz="2000" dirty="0" smtClean="0">
                <a:latin typeface="Georgia" pitchFamily="18" charset="0"/>
              </a:rPr>
              <a:t> через травму </a:t>
            </a:r>
            <a:r>
              <a:rPr lang="ru-RU" sz="2000" dirty="0" err="1" smtClean="0">
                <a:latin typeface="Georgia" pitchFamily="18" charset="0"/>
              </a:rPr>
              <a:t>залишає</a:t>
            </a:r>
            <a:r>
              <a:rPr lang="ru-RU" sz="2000" dirty="0" smtClean="0">
                <a:latin typeface="Georgia" pitchFamily="18" charset="0"/>
              </a:rPr>
              <a:t> великий спорт, </a:t>
            </a:r>
            <a:r>
              <a:rPr lang="ru-RU" sz="2000" dirty="0" err="1" smtClean="0">
                <a:latin typeface="Georgia" pitchFamily="18" charset="0"/>
              </a:rPr>
              <a:t>після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чого</a:t>
            </a:r>
            <a:r>
              <a:rPr lang="ru-RU" sz="2000" dirty="0" smtClean="0">
                <a:latin typeface="Georgia" pitchFamily="18" charset="0"/>
              </a:rPr>
              <a:t> активно </a:t>
            </a:r>
            <a:r>
              <a:rPr lang="ru-RU" sz="2000" dirty="0" err="1" smtClean="0">
                <a:latin typeface="Georgia" pitchFamily="18" charset="0"/>
              </a:rPr>
              <a:t>займається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громадською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діяльністю</a:t>
            </a:r>
            <a:r>
              <a:rPr lang="ru-RU" sz="2000" dirty="0" smtClean="0">
                <a:latin typeface="Georgia" pitchFamily="18" charset="0"/>
              </a:rPr>
              <a:t>: </a:t>
            </a:r>
            <a:r>
              <a:rPr lang="ru-RU" sz="2000" dirty="0" err="1" smtClean="0">
                <a:latin typeface="Georgia" pitchFamily="18" charset="0"/>
              </a:rPr>
              <a:t>Національний</a:t>
            </a:r>
            <a:r>
              <a:rPr lang="ru-RU" sz="2000" dirty="0" smtClean="0">
                <a:latin typeface="Georgia" pitchFamily="18" charset="0"/>
              </a:rPr>
              <a:t> Посол у </a:t>
            </a:r>
            <a:r>
              <a:rPr lang="ru-RU" sz="2000" dirty="0" err="1" smtClean="0">
                <a:latin typeface="Georgia" pitchFamily="18" charset="0"/>
              </a:rPr>
              <a:t>Раді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Європи</a:t>
            </a:r>
            <a:r>
              <a:rPr lang="ru-RU" sz="2000" dirty="0" smtClean="0">
                <a:latin typeface="Georgia" pitchFamily="18" charset="0"/>
              </a:rPr>
              <a:t> з </a:t>
            </a:r>
            <a:r>
              <a:rPr lang="ru-RU" sz="2000" dirty="0" err="1" smtClean="0">
                <a:latin typeface="Georgia" pitchFamily="18" charset="0"/>
              </a:rPr>
              <a:t>питань</a:t>
            </a:r>
            <a:r>
              <a:rPr lang="ru-RU" sz="2000" dirty="0" smtClean="0">
                <a:latin typeface="Georgia" pitchFamily="18" charset="0"/>
              </a:rPr>
              <a:t> спорту, </a:t>
            </a:r>
            <a:r>
              <a:rPr lang="ru-RU" sz="2000" dirty="0" err="1" smtClean="0">
                <a:latin typeface="Georgia" pitchFamily="18" charset="0"/>
              </a:rPr>
              <a:t>толерантності</a:t>
            </a:r>
            <a:r>
              <a:rPr lang="ru-RU" sz="2000" dirty="0" smtClean="0">
                <a:latin typeface="Georgia" pitchFamily="18" charset="0"/>
              </a:rPr>
              <a:t> та </a:t>
            </a:r>
            <a:r>
              <a:rPr lang="ru-RU" sz="2000" dirty="0" err="1" smtClean="0">
                <a:latin typeface="Georgia" pitchFamily="18" charset="0"/>
              </a:rPr>
              <a:t>чесної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гри</a:t>
            </a:r>
            <a:r>
              <a:rPr lang="ru-RU" sz="2000" dirty="0" smtClean="0">
                <a:latin typeface="Georgia" pitchFamily="18" charset="0"/>
              </a:rPr>
              <a:t>, Посол </a:t>
            </a:r>
            <a:r>
              <a:rPr lang="ru-RU" sz="2000" dirty="0" err="1" smtClean="0">
                <a:latin typeface="Georgia" pitchFamily="18" charset="0"/>
              </a:rPr>
              <a:t>Доброї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Волі</a:t>
            </a:r>
            <a:r>
              <a:rPr lang="ru-RU" sz="2000" dirty="0" smtClean="0">
                <a:latin typeface="Georgia" pitchFamily="18" charset="0"/>
              </a:rPr>
              <a:t> ООН з </a:t>
            </a:r>
            <a:r>
              <a:rPr lang="ru-RU" sz="2000" dirty="0" err="1" smtClean="0">
                <a:latin typeface="Georgia" pitchFamily="18" charset="0"/>
              </a:rPr>
              <a:t>питань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СНІДу</a:t>
            </a:r>
            <a:r>
              <a:rPr lang="ru-RU" sz="2000" dirty="0" smtClean="0">
                <a:latin typeface="Georgia" pitchFamily="18" charset="0"/>
              </a:rPr>
              <a:t>, президент Фонду "</a:t>
            </a:r>
            <a:r>
              <a:rPr lang="ru-RU" sz="2000" dirty="0" err="1" smtClean="0">
                <a:latin typeface="Georgia" pitchFamily="18" charset="0"/>
              </a:rPr>
              <a:t>Здоров'я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поколінь</a:t>
            </a:r>
            <a:r>
              <a:rPr lang="ru-RU" sz="2000" dirty="0" smtClean="0">
                <a:latin typeface="Georgia" pitchFamily="18" charset="0"/>
              </a:rPr>
              <a:t>", </a:t>
            </a:r>
            <a:r>
              <a:rPr lang="ru-RU" sz="2000" dirty="0" err="1" smtClean="0">
                <a:latin typeface="Georgia" pitchFamily="18" charset="0"/>
              </a:rPr>
              <a:t>спортивний</a:t>
            </a:r>
            <a:r>
              <a:rPr lang="ru-RU" sz="2000" dirty="0" smtClean="0">
                <a:latin typeface="Georgia" pitchFamily="18" charset="0"/>
              </a:rPr>
              <a:t> менеджер року , </a:t>
            </a:r>
            <a:r>
              <a:rPr lang="ru-RU" sz="2000" dirty="0" err="1" smtClean="0">
                <a:latin typeface="Georgia" pitchFamily="18" charset="0"/>
              </a:rPr>
              <a:t>визнана</a:t>
            </a:r>
            <a:r>
              <a:rPr lang="ru-RU" sz="2000" dirty="0" smtClean="0">
                <a:latin typeface="Georgia" pitchFamily="18" charset="0"/>
              </a:rPr>
              <a:t> "</a:t>
            </a:r>
            <a:r>
              <a:rPr lang="ru-RU" sz="2000" dirty="0" err="1" smtClean="0">
                <a:latin typeface="Georgia" pitchFamily="18" charset="0"/>
              </a:rPr>
              <a:t>Жінкою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року</a:t>
            </a:r>
            <a:r>
              <a:rPr lang="ru-RU" sz="2000" dirty="0" smtClean="0">
                <a:latin typeface="Georgia" pitchFamily="18" charset="0"/>
              </a:rPr>
              <a:t>" (2007)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err="1" smtClean="0">
                <a:latin typeface="Georgia" pitchFamily="18" charset="0"/>
              </a:rPr>
              <a:t>Лілія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Подкопаєва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зображена</a:t>
            </a:r>
            <a:r>
              <a:rPr lang="ru-RU" sz="2000" dirty="0" smtClean="0">
                <a:latin typeface="Georgia" pitchFamily="18" charset="0"/>
              </a:rPr>
              <a:t> на </a:t>
            </a:r>
            <a:r>
              <a:rPr lang="ru-RU" sz="2000" dirty="0" err="1" smtClean="0">
                <a:latin typeface="Georgia" pitchFamily="18" charset="0"/>
              </a:rPr>
              <a:t>поштових</a:t>
            </a:r>
            <a:r>
              <a:rPr lang="ru-RU" sz="2000" dirty="0" smtClean="0">
                <a:latin typeface="Georgia" pitchFamily="18" charset="0"/>
              </a:rPr>
              <a:t> марках </a:t>
            </a:r>
            <a:r>
              <a:rPr lang="ru-RU" sz="2000" dirty="0" err="1" smtClean="0">
                <a:latin typeface="Georgia" pitchFamily="18" charset="0"/>
              </a:rPr>
              <a:t>Укрпошти</a:t>
            </a:r>
            <a:r>
              <a:rPr lang="ru-RU" sz="2000" dirty="0" smtClean="0">
                <a:latin typeface="Georgia" pitchFamily="18" charset="0"/>
              </a:rPr>
              <a:t> (2006) і США, </a:t>
            </a:r>
            <a:r>
              <a:rPr lang="ru-RU" sz="2000" dirty="0" err="1" smtClean="0">
                <a:latin typeface="Georgia" pitchFamily="18" charset="0"/>
              </a:rPr>
              <a:t>присвяченій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тридцятиріччю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гімнастки</a:t>
            </a:r>
            <a:r>
              <a:rPr lang="ru-RU" sz="2000" dirty="0" smtClean="0">
                <a:latin typeface="Georgia" pitchFamily="18" charset="0"/>
              </a:rPr>
              <a:t> ООН (2008).</a:t>
            </a:r>
          </a:p>
          <a:p>
            <a:endParaRPr lang="ru-RU" dirty="0"/>
          </a:p>
        </p:txBody>
      </p:sp>
      <p:pic>
        <p:nvPicPr>
          <p:cNvPr id="1026" name="Picture 2" descr="http://chask.net/wp-content/uploads/2013/07/lilia_podkopaeva_04.jpg"/>
          <p:cNvPicPr>
            <a:picLocks noChangeAspect="1" noChangeArrowheads="1"/>
          </p:cNvPicPr>
          <p:nvPr/>
        </p:nvPicPr>
        <p:blipFill>
          <a:blip r:embed="rId2" cstate="print"/>
          <a:srcRect t="6990"/>
          <a:stretch>
            <a:fillRect/>
          </a:stretch>
        </p:blipFill>
        <p:spPr bwMode="auto">
          <a:xfrm>
            <a:off x="5508104" y="2312044"/>
            <a:ext cx="3635896" cy="4545956"/>
          </a:xfrm>
          <a:prstGeom prst="rect">
            <a:avLst/>
          </a:prstGeom>
          <a:noFill/>
        </p:spPr>
      </p:pic>
      <p:pic>
        <p:nvPicPr>
          <p:cNvPr id="1028" name="Picture 4" descr="http://zhushya.narod.ru/liders/podkopaeva/lilia_podkopaeva_05.jpg"/>
          <p:cNvPicPr>
            <a:picLocks noChangeAspect="1" noChangeArrowheads="1"/>
          </p:cNvPicPr>
          <p:nvPr/>
        </p:nvPicPr>
        <p:blipFill>
          <a:blip r:embed="rId3" cstate="print"/>
          <a:srcRect l="17684" t="7720" r="7159"/>
          <a:stretch>
            <a:fillRect/>
          </a:stretch>
        </p:blipFill>
        <p:spPr bwMode="auto">
          <a:xfrm>
            <a:off x="3059832" y="2348880"/>
            <a:ext cx="2448272" cy="4509120"/>
          </a:xfrm>
          <a:prstGeom prst="rect">
            <a:avLst/>
          </a:prstGeom>
          <a:noFill/>
        </p:spPr>
      </p:pic>
      <p:pic>
        <p:nvPicPr>
          <p:cNvPr id="1030" name="Picture 6" descr="http://misto.zp.ua/upload_files/Image/partners/gorozhanin/2012/06/11/10(3)-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296915"/>
            <a:ext cx="2843808" cy="45610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294</Words>
  <Application>Microsoft Office PowerPoint</Application>
  <PresentationFormat>Экран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Великі українці сучасності</dc:title>
  <dc:creator>катя</dc:creator>
  <cp:lastModifiedBy>Samsung</cp:lastModifiedBy>
  <cp:revision>8</cp:revision>
  <dcterms:created xsi:type="dcterms:W3CDTF">2016-04-24T22:15:08Z</dcterms:created>
  <dcterms:modified xsi:type="dcterms:W3CDTF">2016-04-24T23:24:56Z</dcterms:modified>
</cp:coreProperties>
</file>